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BC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94660"/>
  </p:normalViewPr>
  <p:slideViewPr>
    <p:cSldViewPr snapToGrid="0">
      <p:cViewPr varScale="1">
        <p:scale>
          <a:sx n="77" d="100"/>
          <a:sy n="77" d="100"/>
        </p:scale>
        <p:origin x="114" y="18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0879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9018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3656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6884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2347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MX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MX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7590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8991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273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799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2026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5795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4176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7142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925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8444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6484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7399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86655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direct.club/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53DEFE3-F3A5-0D90-2399-73A2FA5A5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0356"/>
            <a:ext cx="12192000" cy="812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37E5AFF-0DFB-EE16-615C-7B9776BDF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ln>
            <a:noFill/>
          </a:ln>
          <a:effectLst>
            <a:glow rad="1778000">
              <a:schemeClr val="bg1">
                <a:alpha val="16000"/>
              </a:schemeClr>
            </a:glow>
          </a:effec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50B25766-A171-CDEC-4EB9-D9E7D0824F78}"/>
              </a:ext>
            </a:extLst>
          </p:cNvPr>
          <p:cNvSpPr/>
          <p:nvPr/>
        </p:nvSpPr>
        <p:spPr>
          <a:xfrm>
            <a:off x="3248628" y="5278055"/>
            <a:ext cx="5694744" cy="11343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Greetings</a:t>
            </a:r>
            <a:r>
              <a:rPr lang="cs-CZ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to Direct Club</a:t>
            </a:r>
          </a:p>
        </p:txBody>
      </p:sp>
    </p:spTree>
    <p:extLst>
      <p:ext uri="{BB962C8B-B14F-4D97-AF65-F5344CB8AC3E}">
        <p14:creationId xmlns:p14="http://schemas.microsoft.com/office/powerpoint/2010/main" val="198790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734CB57-9377-E7C2-1294-6804849FE8F0}"/>
              </a:ext>
            </a:extLst>
          </p:cNvPr>
          <p:cNvSpPr/>
          <p:nvPr/>
        </p:nvSpPr>
        <p:spPr>
          <a:xfrm>
            <a:off x="818144" y="587280"/>
            <a:ext cx="105516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/>
              <a:t>What you don’t have to do</a:t>
            </a:r>
            <a:endParaRPr lang="cs-CZ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9F994B0-D5CF-7D52-B6BB-A6A02429E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7991" y="1899527"/>
            <a:ext cx="4572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sz="2400" dirty="0"/>
              <a:t> Y</a:t>
            </a:r>
            <a:r>
              <a:rPr lang="en-US" sz="2400" dirty="0" err="1"/>
              <a:t>ou</a:t>
            </a:r>
            <a:r>
              <a:rPr lang="en-US" sz="2400" dirty="0"/>
              <a:t> don’t have to buy anything.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E473CA0-3795-58B9-E443-EB1759002B7F}"/>
              </a:ext>
            </a:extLst>
          </p:cNvPr>
          <p:cNvSpPr txBox="1"/>
          <p:nvPr/>
        </p:nvSpPr>
        <p:spPr>
          <a:xfrm>
            <a:off x="3045991" y="240752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sz="2400" dirty="0"/>
              <a:t> Y</a:t>
            </a:r>
            <a:r>
              <a:rPr lang="en-US" sz="2400" dirty="0" err="1"/>
              <a:t>ou</a:t>
            </a:r>
            <a:r>
              <a:rPr lang="en-US" sz="2400" dirty="0"/>
              <a:t> don’t have to place any orders.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4390D11-109C-23F9-79A3-25882B40E4DA}"/>
              </a:ext>
            </a:extLst>
          </p:cNvPr>
          <p:cNvSpPr txBox="1"/>
          <p:nvPr/>
        </p:nvSpPr>
        <p:spPr>
          <a:xfrm>
            <a:off x="3045991" y="291553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sz="2400" dirty="0"/>
              <a:t> Y</a:t>
            </a:r>
            <a:r>
              <a:rPr lang="en-US" sz="2400" dirty="0" err="1"/>
              <a:t>ou</a:t>
            </a:r>
            <a:r>
              <a:rPr lang="en-US" sz="2400" dirty="0"/>
              <a:t> don’t have to pay anything.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D70E58C-DB21-3639-B428-FEEB6592C41E}"/>
              </a:ext>
            </a:extLst>
          </p:cNvPr>
          <p:cNvSpPr txBox="1"/>
          <p:nvPr/>
        </p:nvSpPr>
        <p:spPr>
          <a:xfrm>
            <a:off x="3045991" y="34235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sz="2400" b="1" dirty="0"/>
              <a:t> Y</a:t>
            </a:r>
            <a:r>
              <a:rPr lang="en-US" sz="2400" b="1" dirty="0" err="1"/>
              <a:t>ou</a:t>
            </a:r>
            <a:r>
              <a:rPr lang="en-US" sz="2400" b="1" dirty="0"/>
              <a:t> just need to do one simple thing.</a:t>
            </a:r>
            <a:endParaRPr kumimoji="0" lang="cs-CZ" altLang="cs-CZ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Gráfico 10" descr="Credit card contorno">
            <a:extLst>
              <a:ext uri="{FF2B5EF4-FFF2-40B4-BE49-F238E27FC236}">
                <a16:creationId xmlns:a16="http://schemas.microsoft.com/office/drawing/2014/main" id="{AC09937F-6776-9BB7-4293-C6E61F013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7239" y="4252687"/>
            <a:ext cx="2280752" cy="2280752"/>
          </a:xfrm>
          <a:prstGeom prst="rect">
            <a:avLst/>
          </a:prstGeom>
        </p:spPr>
      </p:pic>
      <p:pic>
        <p:nvPicPr>
          <p:cNvPr id="13" name="Gráfico 12" descr="Dollar con relleno sólido">
            <a:extLst>
              <a:ext uri="{FF2B5EF4-FFF2-40B4-BE49-F238E27FC236}">
                <a16:creationId xmlns:a16="http://schemas.microsoft.com/office/drawing/2014/main" id="{D574C0C4-BB6A-43FE-05D8-C0DC0B9FA2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55729" y="4427906"/>
            <a:ext cx="1705428" cy="1705428"/>
          </a:xfrm>
          <a:prstGeom prst="rect">
            <a:avLst/>
          </a:prstGeom>
        </p:spPr>
      </p:pic>
      <p:pic>
        <p:nvPicPr>
          <p:cNvPr id="14" name="Gráfico 13" descr="Shopping cart con relleno sólido">
            <a:extLst>
              <a:ext uri="{FF2B5EF4-FFF2-40B4-BE49-F238E27FC236}">
                <a16:creationId xmlns:a16="http://schemas.microsoft.com/office/drawing/2014/main" id="{0EFBCC3B-647F-A8FE-01CB-0A9E455605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08895" y="4252687"/>
            <a:ext cx="2055866" cy="2055866"/>
          </a:xfrm>
          <a:prstGeom prst="rect">
            <a:avLst/>
          </a:prstGeom>
        </p:spPr>
      </p:pic>
      <p:sp>
        <p:nvSpPr>
          <p:cNvPr id="15" name="Símbolo &quot;No permitido&quot; 14">
            <a:extLst>
              <a:ext uri="{FF2B5EF4-FFF2-40B4-BE49-F238E27FC236}">
                <a16:creationId xmlns:a16="http://schemas.microsoft.com/office/drawing/2014/main" id="{AC7F2432-FFAA-3829-8170-65CC8F21E86D}"/>
              </a:ext>
            </a:extLst>
          </p:cNvPr>
          <p:cNvSpPr/>
          <p:nvPr/>
        </p:nvSpPr>
        <p:spPr>
          <a:xfrm>
            <a:off x="1368586" y="4068678"/>
            <a:ext cx="2598057" cy="2423884"/>
          </a:xfrm>
          <a:prstGeom prst="noSmoking">
            <a:avLst>
              <a:gd name="adj" fmla="val 7373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6" name="Símbolo &quot;No permitido&quot; 15">
            <a:extLst>
              <a:ext uri="{FF2B5EF4-FFF2-40B4-BE49-F238E27FC236}">
                <a16:creationId xmlns:a16="http://schemas.microsoft.com/office/drawing/2014/main" id="{EB897AD8-0493-D613-527E-8899AAE4CCF6}"/>
              </a:ext>
            </a:extLst>
          </p:cNvPr>
          <p:cNvSpPr/>
          <p:nvPr/>
        </p:nvSpPr>
        <p:spPr>
          <a:xfrm>
            <a:off x="4888647" y="4068678"/>
            <a:ext cx="2598057" cy="2423884"/>
          </a:xfrm>
          <a:prstGeom prst="noSmoking">
            <a:avLst>
              <a:gd name="adj" fmla="val 7373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7" name="Símbolo &quot;No permitido&quot; 16">
            <a:extLst>
              <a:ext uri="{FF2B5EF4-FFF2-40B4-BE49-F238E27FC236}">
                <a16:creationId xmlns:a16="http://schemas.microsoft.com/office/drawing/2014/main" id="{62728473-C644-57E8-C6FF-CB6428EE0EEA}"/>
              </a:ext>
            </a:extLst>
          </p:cNvPr>
          <p:cNvSpPr/>
          <p:nvPr/>
        </p:nvSpPr>
        <p:spPr>
          <a:xfrm>
            <a:off x="8337799" y="3988807"/>
            <a:ext cx="2598057" cy="2423884"/>
          </a:xfrm>
          <a:prstGeom prst="noSmoking">
            <a:avLst>
              <a:gd name="adj" fmla="val 7373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0878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  <p:bldP spid="9" grpId="0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8383CAD-6C6A-D77F-9DFF-40D2888EF817}"/>
              </a:ext>
            </a:extLst>
          </p:cNvPr>
          <p:cNvSpPr/>
          <p:nvPr/>
        </p:nvSpPr>
        <p:spPr>
          <a:xfrm>
            <a:off x="818144" y="587280"/>
            <a:ext cx="105516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dirty="0" err="1"/>
              <a:t>Refer</a:t>
            </a:r>
            <a:r>
              <a:rPr lang="cs-CZ" sz="5400" dirty="0"/>
              <a:t> </a:t>
            </a:r>
            <a:r>
              <a:rPr lang="cs-CZ" sz="5400" dirty="0" err="1"/>
              <a:t>one</a:t>
            </a:r>
            <a:r>
              <a:rPr lang="cs-CZ" sz="5400" dirty="0"/>
              <a:t> </a:t>
            </a:r>
            <a:r>
              <a:rPr lang="cs-CZ" sz="5400" dirty="0" err="1"/>
              <a:t>new</a:t>
            </a:r>
            <a:r>
              <a:rPr lang="cs-CZ" sz="5400" dirty="0"/>
              <a:t> </a:t>
            </a:r>
            <a:r>
              <a:rPr lang="cs-CZ" sz="5400" dirty="0" err="1"/>
              <a:t>member</a:t>
            </a:r>
            <a:endParaRPr lang="cs-CZ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D426D5E-70CF-AEC0-1E59-24ADEC3DA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9762" y="2228671"/>
            <a:ext cx="706845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sz="2400" dirty="0"/>
              <a:t> O</a:t>
            </a:r>
            <a:r>
              <a:rPr lang="en-US" sz="2400" dirty="0"/>
              <a:t>n </a:t>
            </a:r>
            <a:r>
              <a:rPr lang="en-US" sz="2400" dirty="0">
                <a:hlinkClick r:id="rId2"/>
              </a:rPr>
              <a:t>www.direct.club</a:t>
            </a:r>
            <a:r>
              <a:rPr lang="en-US" sz="2400" dirty="0"/>
              <a:t>, copy your registration link.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sz="2400" dirty="0" err="1"/>
              <a:t>Us</a:t>
            </a:r>
            <a:r>
              <a:rPr lang="en-US" sz="2400" dirty="0"/>
              <a:t>e the link to register 1 member / company.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/>
              <a:t>Done — your entitlement is activated.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!!Imagen 64">
            <a:extLst>
              <a:ext uri="{FF2B5EF4-FFF2-40B4-BE49-F238E27FC236}">
                <a16:creationId xmlns:a16="http://schemas.microsoft.com/office/drawing/2014/main" id="{653B5968-A737-E3C7-C0B2-1291CF6BB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8" t="49628" r="49540" b="23697"/>
          <a:stretch>
            <a:fillRect/>
          </a:stretch>
        </p:blipFill>
        <p:spPr>
          <a:xfrm>
            <a:off x="7353655" y="4655061"/>
            <a:ext cx="1387573" cy="14989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F4690AAB-0972-926A-0BEE-DE6B0C914505}"/>
              </a:ext>
            </a:extLst>
          </p:cNvPr>
          <p:cNvCxnSpPr>
            <a:cxnSpLocks/>
          </p:cNvCxnSpPr>
          <p:nvPr/>
        </p:nvCxnSpPr>
        <p:spPr>
          <a:xfrm>
            <a:off x="4963886" y="4374045"/>
            <a:ext cx="2241844" cy="874096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2" name="!!Imagen 64">
            <a:extLst>
              <a:ext uri="{FF2B5EF4-FFF2-40B4-BE49-F238E27FC236}">
                <a16:creationId xmlns:a16="http://schemas.microsoft.com/office/drawing/2014/main" id="{4ECFC073-CF63-BC3A-9287-39F76D6AE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 t="1156" r="73490" b="72169"/>
          <a:stretch>
            <a:fillRect/>
          </a:stretch>
        </p:blipFill>
        <p:spPr>
          <a:xfrm>
            <a:off x="3502350" y="3508637"/>
            <a:ext cx="1387573" cy="14989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A7828E80-97AE-9072-F579-9EFDE4618CF9}"/>
              </a:ext>
            </a:extLst>
          </p:cNvPr>
          <p:cNvSpPr/>
          <p:nvPr/>
        </p:nvSpPr>
        <p:spPr>
          <a:xfrm>
            <a:off x="3406462" y="4874654"/>
            <a:ext cx="1603420" cy="44432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TY!</a:t>
            </a:r>
          </a:p>
        </p:txBody>
      </p:sp>
    </p:spTree>
    <p:extLst>
      <p:ext uri="{BB962C8B-B14F-4D97-AF65-F5344CB8AC3E}">
        <p14:creationId xmlns:p14="http://schemas.microsoft.com/office/powerpoint/2010/main" val="8465903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48ADBA9-BDB8-0076-94C1-02DDF2282650}"/>
              </a:ext>
            </a:extLst>
          </p:cNvPr>
          <p:cNvSpPr/>
          <p:nvPr/>
        </p:nvSpPr>
        <p:spPr>
          <a:xfrm>
            <a:off x="818144" y="587280"/>
            <a:ext cx="105516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dirty="0" err="1"/>
              <a:t>What</a:t>
            </a:r>
            <a:r>
              <a:rPr lang="cs-CZ" sz="5400" dirty="0"/>
              <a:t> </a:t>
            </a:r>
            <a:r>
              <a:rPr lang="cs-CZ" sz="5400" dirty="0" err="1"/>
              <a:t>happens</a:t>
            </a:r>
            <a:r>
              <a:rPr lang="cs-CZ" sz="5400" dirty="0"/>
              <a:t>?</a:t>
            </a:r>
            <a:endParaRPr lang="cs-CZ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EEE9EF6-8DC9-CD99-FB8D-85A9D66A1606}"/>
              </a:ext>
            </a:extLst>
          </p:cNvPr>
          <p:cNvSpPr txBox="1"/>
          <p:nvPr/>
        </p:nvSpPr>
        <p:spPr>
          <a:xfrm>
            <a:off x="2704905" y="2228671"/>
            <a:ext cx="75914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dirty="0"/>
              <a:t>You gain entitlement to support from 3 people above you:</a:t>
            </a:r>
            <a:endParaRPr lang="cs-CZ" sz="2400" dirty="0"/>
          </a:p>
        </p:txBody>
      </p:sp>
      <p:pic>
        <p:nvPicPr>
          <p:cNvPr id="6" name="!!Imagen 64">
            <a:extLst>
              <a:ext uri="{FF2B5EF4-FFF2-40B4-BE49-F238E27FC236}">
                <a16:creationId xmlns:a16="http://schemas.microsoft.com/office/drawing/2014/main" id="{8B4DE03D-DD90-E374-0975-3E9215A1B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8" t="49628" r="49540" b="23697"/>
          <a:stretch>
            <a:fillRect/>
          </a:stretch>
        </p:blipFill>
        <p:spPr>
          <a:xfrm>
            <a:off x="7353656" y="5251016"/>
            <a:ext cx="1118899" cy="12087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30E70ED0-95D9-D64F-4906-7C4471D38727}"/>
              </a:ext>
            </a:extLst>
          </p:cNvPr>
          <p:cNvCxnSpPr>
            <a:cxnSpLocks/>
          </p:cNvCxnSpPr>
          <p:nvPr/>
        </p:nvCxnSpPr>
        <p:spPr>
          <a:xfrm>
            <a:off x="6468285" y="5392006"/>
            <a:ext cx="885371" cy="401155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8" name="!!Imagen 64">
            <a:extLst>
              <a:ext uri="{FF2B5EF4-FFF2-40B4-BE49-F238E27FC236}">
                <a16:creationId xmlns:a16="http://schemas.microsoft.com/office/drawing/2014/main" id="{7D1C2709-F8D6-16E8-800F-C4D969381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4" t="1633" r="49444" b="71692"/>
          <a:stretch>
            <a:fillRect/>
          </a:stretch>
        </p:blipFill>
        <p:spPr>
          <a:xfrm>
            <a:off x="1336188" y="2828835"/>
            <a:ext cx="1118898" cy="12087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!!Imagen 64">
            <a:extLst>
              <a:ext uri="{FF2B5EF4-FFF2-40B4-BE49-F238E27FC236}">
                <a16:creationId xmlns:a16="http://schemas.microsoft.com/office/drawing/2014/main" id="{7967BBB1-0311-F4D8-5F81-EE7D4895D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9" t="1475" r="25219" b="71850"/>
          <a:stretch>
            <a:fillRect/>
          </a:stretch>
        </p:blipFill>
        <p:spPr>
          <a:xfrm>
            <a:off x="3215787" y="3717025"/>
            <a:ext cx="1118898" cy="12087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!!Imagen 64">
            <a:extLst>
              <a:ext uri="{FF2B5EF4-FFF2-40B4-BE49-F238E27FC236}">
                <a16:creationId xmlns:a16="http://schemas.microsoft.com/office/drawing/2014/main" id="{692FFF86-3944-2427-55F8-1ACCA1633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948" r="1151" b="72377"/>
          <a:stretch>
            <a:fillRect/>
          </a:stretch>
        </p:blipFill>
        <p:spPr>
          <a:xfrm>
            <a:off x="1336188" y="428942"/>
            <a:ext cx="1118898" cy="12087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35069198-70BF-8ECF-F6C3-D45A25FC4E32}"/>
              </a:ext>
            </a:extLst>
          </p:cNvPr>
          <p:cNvCxnSpPr>
            <a:cxnSpLocks/>
          </p:cNvCxnSpPr>
          <p:nvPr/>
        </p:nvCxnSpPr>
        <p:spPr>
          <a:xfrm>
            <a:off x="4286216" y="4432407"/>
            <a:ext cx="885371" cy="401155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7310207D-2DE5-AB46-124A-38B605E457B2}"/>
              </a:ext>
            </a:extLst>
          </p:cNvPr>
          <p:cNvCxnSpPr>
            <a:cxnSpLocks/>
          </p:cNvCxnSpPr>
          <p:nvPr/>
        </p:nvCxnSpPr>
        <p:spPr>
          <a:xfrm>
            <a:off x="2455086" y="3516447"/>
            <a:ext cx="885371" cy="401155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E8F84E57-ED6A-8D6E-595C-6C93C8E24AB0}"/>
              </a:ext>
            </a:extLst>
          </p:cNvPr>
          <p:cNvCxnSpPr>
            <a:cxnSpLocks/>
          </p:cNvCxnSpPr>
          <p:nvPr/>
        </p:nvCxnSpPr>
        <p:spPr>
          <a:xfrm>
            <a:off x="1895637" y="1694256"/>
            <a:ext cx="0" cy="106883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ángulo 14">
            <a:extLst>
              <a:ext uri="{FF2B5EF4-FFF2-40B4-BE49-F238E27FC236}">
                <a16:creationId xmlns:a16="http://schemas.microsoft.com/office/drawing/2014/main" id="{D242BB79-556E-89F8-CE40-B83C161671B1}"/>
              </a:ext>
            </a:extLst>
          </p:cNvPr>
          <p:cNvSpPr/>
          <p:nvPr/>
        </p:nvSpPr>
        <p:spPr>
          <a:xfrm>
            <a:off x="3060700" y="4925771"/>
            <a:ext cx="1350186" cy="87447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30EC7560-06FA-CCFD-B3F2-8D7FA9D6BD13}"/>
              </a:ext>
            </a:extLst>
          </p:cNvPr>
          <p:cNvSpPr/>
          <p:nvPr/>
        </p:nvSpPr>
        <p:spPr>
          <a:xfrm>
            <a:off x="1220544" y="4134646"/>
            <a:ext cx="1350186" cy="87447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AE3DE5F4-FE50-9FD6-CC37-596E285CA502}"/>
              </a:ext>
            </a:extLst>
          </p:cNvPr>
          <p:cNvSpPr/>
          <p:nvPr/>
        </p:nvSpPr>
        <p:spPr>
          <a:xfrm>
            <a:off x="1220544" y="1681411"/>
            <a:ext cx="1350186" cy="87447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2A1B81E-3875-311D-BBF5-EC73B1983702}"/>
              </a:ext>
            </a:extLst>
          </p:cNvPr>
          <p:cNvSpPr txBox="1"/>
          <p:nvPr/>
        </p:nvSpPr>
        <p:spPr>
          <a:xfrm>
            <a:off x="3268424" y="2637941"/>
            <a:ext cx="60949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Char char="•"/>
            </a:pPr>
            <a:r>
              <a:rPr lang="cs-CZ" sz="2400" dirty="0"/>
              <a:t> </a:t>
            </a:r>
            <a:r>
              <a:rPr lang="cs-CZ" sz="2400" dirty="0" err="1"/>
              <a:t>Your</a:t>
            </a:r>
            <a:r>
              <a:rPr lang="cs-CZ" sz="2400" dirty="0"/>
              <a:t> direct </a:t>
            </a:r>
            <a:r>
              <a:rPr lang="cs-CZ" sz="2400" dirty="0" err="1"/>
              <a:t>referrer</a:t>
            </a:r>
            <a:endParaRPr lang="cs-CZ" sz="2400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CA0B3B3C-F6F8-1CE0-FB6A-79C3CA8DCC12}"/>
              </a:ext>
            </a:extLst>
          </p:cNvPr>
          <p:cNvSpPr txBox="1"/>
          <p:nvPr/>
        </p:nvSpPr>
        <p:spPr>
          <a:xfrm>
            <a:off x="3046527" y="3076922"/>
            <a:ext cx="60949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ctr">
              <a:buFont typeface="Arial" panose="020B0604020202020204" pitchFamily="34" charset="0"/>
              <a:buChar char="•"/>
            </a:pPr>
            <a:r>
              <a:rPr lang="cs-CZ" sz="2400" dirty="0"/>
              <a:t>A</a:t>
            </a:r>
            <a:r>
              <a:rPr lang="en-US" sz="2400" dirty="0" err="1"/>
              <a:t>nd</a:t>
            </a:r>
            <a:r>
              <a:rPr lang="en-US" sz="2400" dirty="0"/>
              <a:t> the next 2 above them</a:t>
            </a:r>
            <a:endParaRPr lang="cs-CZ" sz="2400" dirty="0"/>
          </a:p>
        </p:txBody>
      </p:sp>
      <p:pic>
        <p:nvPicPr>
          <p:cNvPr id="29" name="!!Imagen 64">
            <a:extLst>
              <a:ext uri="{FF2B5EF4-FFF2-40B4-BE49-F238E27FC236}">
                <a16:creationId xmlns:a16="http://schemas.microsoft.com/office/drawing/2014/main" id="{935344EB-CE39-6447-4D0E-607CE7320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" t="1596" r="73840" b="71729"/>
          <a:stretch>
            <a:fillRect/>
          </a:stretch>
        </p:blipFill>
        <p:spPr>
          <a:xfrm>
            <a:off x="5260079" y="4222093"/>
            <a:ext cx="1241858" cy="13415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0" name="Obdélník 29">
            <a:extLst>
              <a:ext uri="{FF2B5EF4-FFF2-40B4-BE49-F238E27FC236}">
                <a16:creationId xmlns:a16="http://schemas.microsoft.com/office/drawing/2014/main" id="{11E5374B-EE1A-F979-8D61-05666B6FD828}"/>
              </a:ext>
            </a:extLst>
          </p:cNvPr>
          <p:cNvSpPr/>
          <p:nvPr/>
        </p:nvSpPr>
        <p:spPr>
          <a:xfrm>
            <a:off x="5079298" y="5326783"/>
            <a:ext cx="1603420" cy="44432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YOU!</a:t>
            </a:r>
          </a:p>
        </p:txBody>
      </p:sp>
    </p:spTree>
    <p:extLst>
      <p:ext uri="{BB962C8B-B14F-4D97-AF65-F5344CB8AC3E}">
        <p14:creationId xmlns:p14="http://schemas.microsoft.com/office/powerpoint/2010/main" val="259957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15" grpId="0" animBg="1"/>
      <p:bldP spid="16" grpId="0" animBg="1"/>
      <p:bldP spid="17" grpId="0" animBg="1"/>
      <p:bldP spid="14" grpId="0"/>
      <p:bldP spid="19" grpId="0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6CD981F-CCD4-833A-C798-24AD106CC2C5}"/>
              </a:ext>
            </a:extLst>
          </p:cNvPr>
          <p:cNvSpPr/>
          <p:nvPr/>
        </p:nvSpPr>
        <p:spPr>
          <a:xfrm>
            <a:off x="818144" y="587280"/>
            <a:ext cx="1055169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/>
              <a:t>Do you want support from 6 people above you?</a:t>
            </a:r>
            <a:endParaRPr lang="cs-CZ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77F975C-93A6-5ED7-55C4-8B290403153F}"/>
              </a:ext>
            </a:extLst>
          </p:cNvPr>
          <p:cNvSpPr txBox="1"/>
          <p:nvPr/>
        </p:nvSpPr>
        <p:spPr>
          <a:xfrm>
            <a:off x="5535191" y="2828835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Refer a total of 3 people / companies.</a:t>
            </a:r>
            <a:br>
              <a:rPr lang="en-US" sz="2400" dirty="0"/>
            </a:br>
            <a:r>
              <a:rPr lang="en-US" sz="2400" dirty="0"/>
              <a:t>→ You unlock support from 6 referrers in the line above you.</a:t>
            </a:r>
            <a:endParaRPr lang="cs-CZ" sz="2400" dirty="0"/>
          </a:p>
        </p:txBody>
      </p:sp>
      <p:cxnSp>
        <p:nvCxnSpPr>
          <p:cNvPr id="5" name="!!Conector recto 15">
            <a:extLst>
              <a:ext uri="{FF2B5EF4-FFF2-40B4-BE49-F238E27FC236}">
                <a16:creationId xmlns:a16="http://schemas.microsoft.com/office/drawing/2014/main" id="{7AC8D7E7-0DFC-9830-1E30-83315B0A67EA}"/>
              </a:ext>
            </a:extLst>
          </p:cNvPr>
          <p:cNvCxnSpPr>
            <a:cxnSpLocks/>
            <a:stCxn id="12" idx="5"/>
            <a:endCxn id="11" idx="1"/>
          </p:cNvCxnSpPr>
          <p:nvPr/>
        </p:nvCxnSpPr>
        <p:spPr>
          <a:xfrm>
            <a:off x="3719647" y="5253210"/>
            <a:ext cx="372715" cy="142244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F0D8AB58-C6CB-F0A0-68CC-CEA219A972F9}"/>
              </a:ext>
            </a:extLst>
          </p:cNvPr>
          <p:cNvCxnSpPr>
            <a:cxnSpLocks/>
            <a:stCxn id="13" idx="5"/>
            <a:endCxn id="14" idx="2"/>
          </p:cNvCxnSpPr>
          <p:nvPr/>
        </p:nvCxnSpPr>
        <p:spPr>
          <a:xfrm>
            <a:off x="3648447" y="3143576"/>
            <a:ext cx="377470" cy="29481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9C49F725-5BCB-63D1-ED6E-FEFD92233AA3}"/>
              </a:ext>
            </a:extLst>
          </p:cNvPr>
          <p:cNvCxnSpPr>
            <a:cxnSpLocks/>
            <a:stCxn id="15" idx="5"/>
            <a:endCxn id="16" idx="1"/>
          </p:cNvCxnSpPr>
          <p:nvPr/>
        </p:nvCxnSpPr>
        <p:spPr>
          <a:xfrm>
            <a:off x="3745373" y="4259566"/>
            <a:ext cx="369090" cy="143063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41C8AEE7-00BB-5E46-8E1E-0950ADA21F5A}"/>
              </a:ext>
            </a:extLst>
          </p:cNvPr>
          <p:cNvCxnSpPr>
            <a:cxnSpLocks/>
            <a:stCxn id="17" idx="3"/>
            <a:endCxn id="13" idx="7"/>
          </p:cNvCxnSpPr>
          <p:nvPr/>
        </p:nvCxnSpPr>
        <p:spPr>
          <a:xfrm flipH="1">
            <a:off x="3648447" y="2567816"/>
            <a:ext cx="406372" cy="151715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4FC85519-D675-9157-7331-18CB4DFC4686}"/>
              </a:ext>
            </a:extLst>
          </p:cNvPr>
          <p:cNvCxnSpPr>
            <a:cxnSpLocks/>
            <a:stCxn id="14" idx="3"/>
          </p:cNvCxnSpPr>
          <p:nvPr/>
        </p:nvCxnSpPr>
        <p:spPr>
          <a:xfrm flipH="1">
            <a:off x="3851633" y="3650408"/>
            <a:ext cx="255579" cy="226673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42A8F44D-F91A-6B3B-BDBC-A95ADC87CF5A}"/>
              </a:ext>
            </a:extLst>
          </p:cNvPr>
          <p:cNvCxnSpPr>
            <a:cxnSpLocks/>
            <a:stCxn id="16" idx="3"/>
            <a:endCxn id="12" idx="6"/>
          </p:cNvCxnSpPr>
          <p:nvPr/>
        </p:nvCxnSpPr>
        <p:spPr>
          <a:xfrm flipH="1">
            <a:off x="3800942" y="4826674"/>
            <a:ext cx="313521" cy="214514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1" name="!!Imagen 64">
            <a:extLst>
              <a:ext uri="{FF2B5EF4-FFF2-40B4-BE49-F238E27FC236}">
                <a16:creationId xmlns:a16="http://schemas.microsoft.com/office/drawing/2014/main" id="{75A627F7-8728-20F8-8C39-E74319F4D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" t="2226" r="73895" b="71099"/>
          <a:stretch>
            <a:fillRect/>
          </a:stretch>
        </p:blipFill>
        <p:spPr>
          <a:xfrm>
            <a:off x="4011067" y="5307631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!!Imagen 65">
            <a:extLst>
              <a:ext uri="{FF2B5EF4-FFF2-40B4-BE49-F238E27FC236}">
                <a16:creationId xmlns:a16="http://schemas.microsoft.com/office/drawing/2014/main" id="{E15B282A-D365-7E94-C9B5-7B8143E29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2" t="2226" r="49826" b="71099"/>
          <a:stretch>
            <a:fillRect/>
          </a:stretch>
        </p:blipFill>
        <p:spPr>
          <a:xfrm>
            <a:off x="3245827" y="4741342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87A58BF-690D-BF23-A6E4-EE297D297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6" t="1685" r="25542" b="71640"/>
          <a:stretch>
            <a:fillRect/>
          </a:stretch>
        </p:blipFill>
        <p:spPr>
          <a:xfrm>
            <a:off x="3174627" y="2631708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3C25308-1326-26B0-7486-D6AA52935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04" t="1367" r="1604" b="71958"/>
          <a:stretch>
            <a:fillRect/>
          </a:stretch>
        </p:blipFill>
        <p:spPr>
          <a:xfrm>
            <a:off x="4025917" y="3138540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DDA1E18-6DB3-059C-21A6-EB872D336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5761" r="73368" b="47564"/>
          <a:stretch>
            <a:fillRect/>
          </a:stretch>
        </p:blipFill>
        <p:spPr>
          <a:xfrm>
            <a:off x="3271553" y="3747698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A74E5C3-923D-FF52-3CE2-AF6250D07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2" t="25305" r="49286" b="48020"/>
          <a:stretch>
            <a:fillRect/>
          </a:stretch>
        </p:blipFill>
        <p:spPr>
          <a:xfrm>
            <a:off x="4033168" y="4314806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9A4593A-2AFF-2CC1-6D21-81765F215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7" t="49157" r="25861" b="24168"/>
          <a:stretch>
            <a:fillRect/>
          </a:stretch>
        </p:blipFill>
        <p:spPr>
          <a:xfrm>
            <a:off x="3973524" y="2055948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!!Imagen 64">
            <a:extLst>
              <a:ext uri="{FF2B5EF4-FFF2-40B4-BE49-F238E27FC236}">
                <a16:creationId xmlns:a16="http://schemas.microsoft.com/office/drawing/2014/main" id="{DE3F9235-18AD-A3C0-F864-6FA213F09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8" t="49628" r="49540" b="23697"/>
          <a:stretch>
            <a:fillRect/>
          </a:stretch>
        </p:blipFill>
        <p:spPr>
          <a:xfrm>
            <a:off x="5203701" y="4528124"/>
            <a:ext cx="712435" cy="7696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A21EC80B-A0F2-2136-A062-A65D8832619A}"/>
              </a:ext>
            </a:extLst>
          </p:cNvPr>
          <p:cNvCxnSpPr>
            <a:cxnSpLocks/>
          </p:cNvCxnSpPr>
          <p:nvPr/>
        </p:nvCxnSpPr>
        <p:spPr>
          <a:xfrm flipV="1">
            <a:off x="4588283" y="5199119"/>
            <a:ext cx="593317" cy="311867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2" name="!!Imagen 64">
            <a:extLst>
              <a:ext uri="{FF2B5EF4-FFF2-40B4-BE49-F238E27FC236}">
                <a16:creationId xmlns:a16="http://schemas.microsoft.com/office/drawing/2014/main" id="{FF4E2EB7-8DCB-69AF-E96D-FD6B818E8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3" t="49934" r="1925" b="23391"/>
          <a:stretch>
            <a:fillRect/>
          </a:stretch>
        </p:blipFill>
        <p:spPr>
          <a:xfrm>
            <a:off x="5968941" y="5222654"/>
            <a:ext cx="712435" cy="7696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!!Imagen 64">
            <a:extLst>
              <a:ext uri="{FF2B5EF4-FFF2-40B4-BE49-F238E27FC236}">
                <a16:creationId xmlns:a16="http://schemas.microsoft.com/office/drawing/2014/main" id="{E42C49F2-091A-54F9-C97D-526824856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7" t="73448" r="25351" b="-123"/>
          <a:stretch>
            <a:fillRect/>
          </a:stretch>
        </p:blipFill>
        <p:spPr>
          <a:xfrm>
            <a:off x="5261753" y="5922385"/>
            <a:ext cx="712435" cy="7696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8DCB8157-7412-C989-B889-A78ADA92A8F1}"/>
              </a:ext>
            </a:extLst>
          </p:cNvPr>
          <p:cNvCxnSpPr>
            <a:cxnSpLocks/>
          </p:cNvCxnSpPr>
          <p:nvPr/>
        </p:nvCxnSpPr>
        <p:spPr>
          <a:xfrm>
            <a:off x="4672533" y="5721443"/>
            <a:ext cx="1018133" cy="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7BBF18EA-0726-39D8-FF84-CC8EC213B4ED}"/>
              </a:ext>
            </a:extLst>
          </p:cNvPr>
          <p:cNvCxnSpPr>
            <a:cxnSpLocks/>
          </p:cNvCxnSpPr>
          <p:nvPr/>
        </p:nvCxnSpPr>
        <p:spPr>
          <a:xfrm>
            <a:off x="4541785" y="5944312"/>
            <a:ext cx="639814" cy="32640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Rectángulo 27">
            <a:extLst>
              <a:ext uri="{FF2B5EF4-FFF2-40B4-BE49-F238E27FC236}">
                <a16:creationId xmlns:a16="http://schemas.microsoft.com/office/drawing/2014/main" id="{90CAFF97-7421-770C-D32B-0EE0C4F6EE1E}"/>
              </a:ext>
            </a:extLst>
          </p:cNvPr>
          <p:cNvSpPr/>
          <p:nvPr/>
        </p:nvSpPr>
        <p:spPr>
          <a:xfrm>
            <a:off x="3179667" y="5383098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2C73289B-8E86-CAC2-7BAB-68C4687F3E66}"/>
              </a:ext>
            </a:extLst>
          </p:cNvPr>
          <p:cNvSpPr/>
          <p:nvPr/>
        </p:nvSpPr>
        <p:spPr>
          <a:xfrm>
            <a:off x="3927151" y="4954927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4DF9AA56-A0C6-8077-8F80-537A38896E70}"/>
              </a:ext>
            </a:extLst>
          </p:cNvPr>
          <p:cNvSpPr/>
          <p:nvPr/>
        </p:nvSpPr>
        <p:spPr>
          <a:xfrm>
            <a:off x="3201440" y="4403384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7AF89DA1-9546-2BB8-C695-CBB62A73A213}"/>
              </a:ext>
            </a:extLst>
          </p:cNvPr>
          <p:cNvSpPr/>
          <p:nvPr/>
        </p:nvSpPr>
        <p:spPr>
          <a:xfrm>
            <a:off x="3114353" y="3314811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29677BAC-185E-E3ED-3E37-A146221CDB69}"/>
              </a:ext>
            </a:extLst>
          </p:cNvPr>
          <p:cNvSpPr/>
          <p:nvPr/>
        </p:nvSpPr>
        <p:spPr>
          <a:xfrm>
            <a:off x="3956180" y="3822813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2A432C16-A67E-754A-BA5B-0397EE3B1D27}"/>
              </a:ext>
            </a:extLst>
          </p:cNvPr>
          <p:cNvSpPr/>
          <p:nvPr/>
        </p:nvSpPr>
        <p:spPr>
          <a:xfrm>
            <a:off x="3941669" y="2777784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Flecha: hacia arriba 33">
            <a:extLst>
              <a:ext uri="{FF2B5EF4-FFF2-40B4-BE49-F238E27FC236}">
                <a16:creationId xmlns:a16="http://schemas.microsoft.com/office/drawing/2014/main" id="{5B0A5B2E-F12D-EBE1-8E53-458A04BD7B9B}"/>
              </a:ext>
            </a:extLst>
          </p:cNvPr>
          <p:cNvSpPr/>
          <p:nvPr/>
        </p:nvSpPr>
        <p:spPr>
          <a:xfrm rot="10800000">
            <a:off x="2498935" y="2055939"/>
            <a:ext cx="292493" cy="3983207"/>
          </a:xfrm>
          <a:prstGeom prst="upArrow">
            <a:avLst>
              <a:gd name="adj1" fmla="val 50000"/>
              <a:gd name="adj2" fmla="val 258145"/>
            </a:avLst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5" name="!!Imagen 70">
            <a:extLst>
              <a:ext uri="{FF2B5EF4-FFF2-40B4-BE49-F238E27FC236}">
                <a16:creationId xmlns:a16="http://schemas.microsoft.com/office/drawing/2014/main" id="{D705A7D2-A25D-AC86-EC14-2B92A1C74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343237" y="2691863"/>
            <a:ext cx="2559189" cy="1888750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50884688-B3BF-29AD-6443-CCE08AF735B4}"/>
              </a:ext>
            </a:extLst>
          </p:cNvPr>
          <p:cNvSpPr/>
          <p:nvPr/>
        </p:nvSpPr>
        <p:spPr>
          <a:xfrm>
            <a:off x="3834598" y="5842771"/>
            <a:ext cx="785066" cy="2874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YOU!</a:t>
            </a:r>
          </a:p>
        </p:txBody>
      </p:sp>
    </p:spTree>
    <p:extLst>
      <p:ext uri="{BB962C8B-B14F-4D97-AF65-F5344CB8AC3E}">
        <p14:creationId xmlns:p14="http://schemas.microsoft.com/office/powerpoint/2010/main" val="1337562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0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5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43C0F67-38F2-0CC2-2D4E-01C8C25610CA}"/>
              </a:ext>
            </a:extLst>
          </p:cNvPr>
          <p:cNvSpPr/>
          <p:nvPr/>
        </p:nvSpPr>
        <p:spPr>
          <a:xfrm>
            <a:off x="820152" y="-9935"/>
            <a:ext cx="105516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/>
              <a:t>Support from up to 10 referrers</a:t>
            </a:r>
            <a:endParaRPr lang="cs-CZ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cxnSp>
        <p:nvCxnSpPr>
          <p:cNvPr id="3" name="!!Conector recto 15">
            <a:extLst>
              <a:ext uri="{FF2B5EF4-FFF2-40B4-BE49-F238E27FC236}">
                <a16:creationId xmlns:a16="http://schemas.microsoft.com/office/drawing/2014/main" id="{80D5303C-1EA3-5DD6-1DD7-7BE6B65CB0DB}"/>
              </a:ext>
            </a:extLst>
          </p:cNvPr>
          <p:cNvCxnSpPr>
            <a:cxnSpLocks/>
            <a:stCxn id="14" idx="6"/>
            <a:endCxn id="13" idx="1"/>
          </p:cNvCxnSpPr>
          <p:nvPr/>
        </p:nvCxnSpPr>
        <p:spPr>
          <a:xfrm>
            <a:off x="5210642" y="5828588"/>
            <a:ext cx="291420" cy="354266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9FFFD0FD-13CF-443D-9E31-D6820129ED0C}"/>
              </a:ext>
            </a:extLst>
          </p:cNvPr>
          <p:cNvCxnSpPr>
            <a:cxnSpLocks/>
            <a:stCxn id="19" idx="5"/>
            <a:endCxn id="20" idx="1"/>
          </p:cNvCxnSpPr>
          <p:nvPr/>
        </p:nvCxnSpPr>
        <p:spPr>
          <a:xfrm>
            <a:off x="5080605" y="1744592"/>
            <a:ext cx="316293" cy="85814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2268ACE5-E122-CB27-FF2E-3D2EADBA5FB0}"/>
              </a:ext>
            </a:extLst>
          </p:cNvPr>
          <p:cNvCxnSpPr>
            <a:cxnSpLocks/>
            <a:stCxn id="22" idx="6"/>
            <a:endCxn id="23" idx="1"/>
          </p:cNvCxnSpPr>
          <p:nvPr/>
        </p:nvCxnSpPr>
        <p:spPr>
          <a:xfrm>
            <a:off x="5144287" y="2629225"/>
            <a:ext cx="320232" cy="301946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AE8D67DA-818A-294E-2B2B-7454DEEFA62A}"/>
              </a:ext>
            </a:extLst>
          </p:cNvPr>
          <p:cNvCxnSpPr>
            <a:cxnSpLocks/>
            <a:stCxn id="15" idx="6"/>
            <a:endCxn id="16" idx="1"/>
          </p:cNvCxnSpPr>
          <p:nvPr/>
        </p:nvCxnSpPr>
        <p:spPr>
          <a:xfrm>
            <a:off x="5139442" y="3718954"/>
            <a:ext cx="377470" cy="294809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EA168B06-A8D5-4BAA-B654-C727A92D49FA}"/>
              </a:ext>
            </a:extLst>
          </p:cNvPr>
          <p:cNvCxnSpPr>
            <a:cxnSpLocks/>
            <a:stCxn id="17" idx="6"/>
            <a:endCxn id="18" idx="1"/>
          </p:cNvCxnSpPr>
          <p:nvPr/>
        </p:nvCxnSpPr>
        <p:spPr>
          <a:xfrm>
            <a:off x="5236368" y="4834944"/>
            <a:ext cx="287795" cy="355085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D1E86E41-0C8F-2DF7-4DF8-45EC448BE305}"/>
              </a:ext>
            </a:extLst>
          </p:cNvPr>
          <p:cNvCxnSpPr>
            <a:cxnSpLocks/>
            <a:stCxn id="21" idx="2"/>
            <a:endCxn id="19" idx="7"/>
          </p:cNvCxnSpPr>
          <p:nvPr/>
        </p:nvCxnSpPr>
        <p:spPr>
          <a:xfrm flipH="1">
            <a:off x="5080605" y="1072157"/>
            <a:ext cx="297361" cy="24839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CA34F28D-B139-A8AD-D5D5-D7F5AC5E50ED}"/>
              </a:ext>
            </a:extLst>
          </p:cNvPr>
          <p:cNvCxnSpPr>
            <a:cxnSpLocks/>
            <a:stCxn id="20" idx="2"/>
            <a:endCxn id="22" idx="7"/>
          </p:cNvCxnSpPr>
          <p:nvPr/>
        </p:nvCxnSpPr>
        <p:spPr>
          <a:xfrm flipH="1">
            <a:off x="5062992" y="2042429"/>
            <a:ext cx="252611" cy="374773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D9F646BE-86A5-7D3E-8C3C-5B82C045DDAA}"/>
              </a:ext>
            </a:extLst>
          </p:cNvPr>
          <p:cNvCxnSpPr>
            <a:cxnSpLocks/>
            <a:stCxn id="23" idx="2"/>
            <a:endCxn id="15" idx="7"/>
          </p:cNvCxnSpPr>
          <p:nvPr/>
        </p:nvCxnSpPr>
        <p:spPr>
          <a:xfrm flipH="1">
            <a:off x="5058147" y="3143194"/>
            <a:ext cx="325077" cy="363737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4BE2D72F-3903-615A-51A4-3A8C2113E7E6}"/>
              </a:ext>
            </a:extLst>
          </p:cNvPr>
          <p:cNvCxnSpPr>
            <a:cxnSpLocks/>
            <a:stCxn id="16" idx="2"/>
            <a:endCxn id="17" idx="7"/>
          </p:cNvCxnSpPr>
          <p:nvPr/>
        </p:nvCxnSpPr>
        <p:spPr>
          <a:xfrm flipH="1">
            <a:off x="5155073" y="4225786"/>
            <a:ext cx="280544" cy="397135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BD9E78E7-2540-5EF9-D28A-E2503A7BC178}"/>
              </a:ext>
            </a:extLst>
          </p:cNvPr>
          <p:cNvCxnSpPr>
            <a:cxnSpLocks/>
            <a:stCxn id="18" idx="2"/>
            <a:endCxn id="14" idx="7"/>
          </p:cNvCxnSpPr>
          <p:nvPr/>
        </p:nvCxnSpPr>
        <p:spPr>
          <a:xfrm flipH="1">
            <a:off x="5129347" y="5402052"/>
            <a:ext cx="313521" cy="214513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3" name="!!Imagen 64">
            <a:extLst>
              <a:ext uri="{FF2B5EF4-FFF2-40B4-BE49-F238E27FC236}">
                <a16:creationId xmlns:a16="http://schemas.microsoft.com/office/drawing/2014/main" id="{7965EE6D-671A-CF35-C24E-D040E5493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" t="2226" r="73895" b="71099"/>
          <a:stretch>
            <a:fillRect/>
          </a:stretch>
        </p:blipFill>
        <p:spPr>
          <a:xfrm>
            <a:off x="5420767" y="6095031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!!Imagen 65">
            <a:extLst>
              <a:ext uri="{FF2B5EF4-FFF2-40B4-BE49-F238E27FC236}">
                <a16:creationId xmlns:a16="http://schemas.microsoft.com/office/drawing/2014/main" id="{08E3BB51-25D5-807A-66AC-DCB367D58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2" t="2226" r="49826" b="71099"/>
          <a:stretch>
            <a:fillRect/>
          </a:stretch>
        </p:blipFill>
        <p:spPr>
          <a:xfrm>
            <a:off x="4655527" y="5528742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335C297-2095-789C-C468-1337CB924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6" t="1685" r="25542" b="71640"/>
          <a:stretch>
            <a:fillRect/>
          </a:stretch>
        </p:blipFill>
        <p:spPr>
          <a:xfrm>
            <a:off x="4584327" y="3419108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428EAE5-C00E-304E-AC7E-22DA95456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04" t="1367" r="1604" b="71958"/>
          <a:stretch>
            <a:fillRect/>
          </a:stretch>
        </p:blipFill>
        <p:spPr>
          <a:xfrm>
            <a:off x="5435617" y="3925940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1881981-213C-53AB-B782-3FD2F18C5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5761" r="73368" b="47564"/>
          <a:stretch>
            <a:fillRect/>
          </a:stretch>
        </p:blipFill>
        <p:spPr>
          <a:xfrm>
            <a:off x="4681253" y="4535098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481A3D2-28DD-8748-73BE-97BF4BBB5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2" t="25305" r="49286" b="48020"/>
          <a:stretch>
            <a:fillRect/>
          </a:stretch>
        </p:blipFill>
        <p:spPr>
          <a:xfrm>
            <a:off x="5442868" y="5102206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EDF2F684-633E-8D5A-5C0E-1778081C5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4" t="25517" r="25224" b="47808"/>
          <a:stretch>
            <a:fillRect/>
          </a:stretch>
        </p:blipFill>
        <p:spPr>
          <a:xfrm>
            <a:off x="4606785" y="1232724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7773305-D3A4-227D-A2BF-A57BB3E00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16" t="25023" r="1392" b="48302"/>
          <a:stretch>
            <a:fillRect/>
          </a:stretch>
        </p:blipFill>
        <p:spPr>
          <a:xfrm>
            <a:off x="5315603" y="1742583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ECF87AAA-6EFA-FC43-C402-F349329A2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t="48733" r="73378" b="24592"/>
          <a:stretch>
            <a:fillRect/>
          </a:stretch>
        </p:blipFill>
        <p:spPr>
          <a:xfrm>
            <a:off x="5377966" y="772311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A11DB2C4-0954-D1A9-4FB5-D46C2CEE6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9" t="49212" r="49539" b="24113"/>
          <a:stretch>
            <a:fillRect/>
          </a:stretch>
        </p:blipFill>
        <p:spPr>
          <a:xfrm>
            <a:off x="4589172" y="2329379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291DA89E-F1F2-C23B-DD38-EACA82711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7" t="49157" r="25861" b="24168"/>
          <a:stretch>
            <a:fillRect/>
          </a:stretch>
        </p:blipFill>
        <p:spPr>
          <a:xfrm>
            <a:off x="5383224" y="2843348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4" name="!!Imagen 64">
            <a:extLst>
              <a:ext uri="{FF2B5EF4-FFF2-40B4-BE49-F238E27FC236}">
                <a16:creationId xmlns:a16="http://schemas.microsoft.com/office/drawing/2014/main" id="{8E829B38-D400-E38B-6FB9-5CAFAB79B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8" t="49628" r="49540" b="23697"/>
          <a:stretch>
            <a:fillRect/>
          </a:stretch>
        </p:blipFill>
        <p:spPr>
          <a:xfrm>
            <a:off x="6495142" y="4887349"/>
            <a:ext cx="427420" cy="4617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2D07D533-857C-C7A1-2F1C-11F5CCB26704}"/>
              </a:ext>
            </a:extLst>
          </p:cNvPr>
          <p:cNvCxnSpPr>
            <a:cxnSpLocks/>
          </p:cNvCxnSpPr>
          <p:nvPr/>
        </p:nvCxnSpPr>
        <p:spPr>
          <a:xfrm flipV="1">
            <a:off x="5896011" y="5366836"/>
            <a:ext cx="637788" cy="637413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6" name="!!Imagen 64">
            <a:extLst>
              <a:ext uri="{FF2B5EF4-FFF2-40B4-BE49-F238E27FC236}">
                <a16:creationId xmlns:a16="http://schemas.microsoft.com/office/drawing/2014/main" id="{6923D2BB-DFD7-0D3B-6804-C3278CBCB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3" t="49934" r="1925" b="23391"/>
          <a:stretch>
            <a:fillRect/>
          </a:stretch>
        </p:blipFill>
        <p:spPr>
          <a:xfrm>
            <a:off x="7018176" y="4959883"/>
            <a:ext cx="427420" cy="4617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7" name="!!Imagen 64">
            <a:extLst>
              <a:ext uri="{FF2B5EF4-FFF2-40B4-BE49-F238E27FC236}">
                <a16:creationId xmlns:a16="http://schemas.microsoft.com/office/drawing/2014/main" id="{5CFA0AFE-852C-9AF7-8702-7CDF6B735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7" t="73448" r="25351" b="-123"/>
          <a:stretch>
            <a:fillRect/>
          </a:stretch>
        </p:blipFill>
        <p:spPr>
          <a:xfrm>
            <a:off x="7143144" y="5466307"/>
            <a:ext cx="427420" cy="4617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4735A3A3-30C1-A0E0-70A4-AE8B35FF6E7A}"/>
              </a:ext>
            </a:extLst>
          </p:cNvPr>
          <p:cNvCxnSpPr>
            <a:cxnSpLocks/>
          </p:cNvCxnSpPr>
          <p:nvPr/>
        </p:nvCxnSpPr>
        <p:spPr>
          <a:xfrm flipV="1">
            <a:off x="6124571" y="6358183"/>
            <a:ext cx="914858" cy="15246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58C2CCAB-8DA0-0E24-3247-43EF06731C62}"/>
              </a:ext>
            </a:extLst>
          </p:cNvPr>
          <p:cNvCxnSpPr>
            <a:cxnSpLocks/>
          </p:cNvCxnSpPr>
          <p:nvPr/>
        </p:nvCxnSpPr>
        <p:spPr>
          <a:xfrm flipV="1">
            <a:off x="6095999" y="5873230"/>
            <a:ext cx="798287" cy="41317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id="{AB12A849-A6D2-09B7-9582-764BD2C72839}"/>
              </a:ext>
            </a:extLst>
          </p:cNvPr>
          <p:cNvCxnSpPr>
            <a:cxnSpLocks/>
          </p:cNvCxnSpPr>
          <p:nvPr/>
        </p:nvCxnSpPr>
        <p:spPr>
          <a:xfrm flipV="1">
            <a:off x="6140002" y="6658656"/>
            <a:ext cx="1797498" cy="4447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8" name="Conector recto 47">
            <a:extLst>
              <a:ext uri="{FF2B5EF4-FFF2-40B4-BE49-F238E27FC236}">
                <a16:creationId xmlns:a16="http://schemas.microsoft.com/office/drawing/2014/main" id="{27A542C9-E1ED-15DB-9CEC-B3A8869A766B}"/>
              </a:ext>
            </a:extLst>
          </p:cNvPr>
          <p:cNvCxnSpPr>
            <a:cxnSpLocks/>
          </p:cNvCxnSpPr>
          <p:nvPr/>
        </p:nvCxnSpPr>
        <p:spPr>
          <a:xfrm flipV="1">
            <a:off x="6060069" y="5490416"/>
            <a:ext cx="845875" cy="638017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50" name="!!Imagen 64">
            <a:extLst>
              <a:ext uri="{FF2B5EF4-FFF2-40B4-BE49-F238E27FC236}">
                <a16:creationId xmlns:a16="http://schemas.microsoft.com/office/drawing/2014/main" id="{0CD89900-4AC4-B6A0-B61D-9160B0B89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" t="74887" r="73816" b="-1562"/>
          <a:stretch>
            <a:fillRect/>
          </a:stretch>
        </p:blipFill>
        <p:spPr>
          <a:xfrm>
            <a:off x="7095822" y="6075932"/>
            <a:ext cx="427420" cy="4617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2" name="!!Imagen 64">
            <a:extLst>
              <a:ext uri="{FF2B5EF4-FFF2-40B4-BE49-F238E27FC236}">
                <a16:creationId xmlns:a16="http://schemas.microsoft.com/office/drawing/2014/main" id="{AE49914E-B814-FDAB-CF4E-9E7C0D3C5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1" t="73703" r="49157" b="-378"/>
          <a:stretch>
            <a:fillRect/>
          </a:stretch>
        </p:blipFill>
        <p:spPr>
          <a:xfrm>
            <a:off x="7993893" y="6266623"/>
            <a:ext cx="427420" cy="4617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4" name="CuadroTexto 53">
            <a:extLst>
              <a:ext uri="{FF2B5EF4-FFF2-40B4-BE49-F238E27FC236}">
                <a16:creationId xmlns:a16="http://schemas.microsoft.com/office/drawing/2014/main" id="{985D6695-8398-8D81-8281-9D70A6AB20F9}"/>
              </a:ext>
            </a:extLst>
          </p:cNvPr>
          <p:cNvSpPr txBox="1"/>
          <p:nvPr/>
        </p:nvSpPr>
        <p:spPr>
          <a:xfrm>
            <a:off x="5697970" y="2023628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Refer a total of 5 people / companies.</a:t>
            </a:r>
            <a:br>
              <a:rPr lang="en-US" sz="2400" dirty="0"/>
            </a:br>
            <a:r>
              <a:rPr lang="en-US" sz="2400" dirty="0"/>
              <a:t>→ You unlock support from up to 10 referrers above you (if they exist).</a:t>
            </a:r>
            <a:endParaRPr lang="cs-CZ" sz="2400" dirty="0"/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5C87C8FD-B7D4-EA58-8EB1-5183BB2B07E5}"/>
              </a:ext>
            </a:extLst>
          </p:cNvPr>
          <p:cNvSpPr/>
          <p:nvPr/>
        </p:nvSpPr>
        <p:spPr>
          <a:xfrm>
            <a:off x="4614767" y="6106998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ADE39371-EB62-F3E3-E8B7-C29FF487CE45}"/>
              </a:ext>
            </a:extLst>
          </p:cNvPr>
          <p:cNvSpPr/>
          <p:nvPr/>
        </p:nvSpPr>
        <p:spPr>
          <a:xfrm>
            <a:off x="5362251" y="5678827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D38083BC-F99B-72B0-85AC-48F7B4A37235}"/>
              </a:ext>
            </a:extLst>
          </p:cNvPr>
          <p:cNvSpPr/>
          <p:nvPr/>
        </p:nvSpPr>
        <p:spPr>
          <a:xfrm>
            <a:off x="4636540" y="5127284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3442813E-2AFF-6FE9-EEC1-669D76E2857D}"/>
              </a:ext>
            </a:extLst>
          </p:cNvPr>
          <p:cNvSpPr/>
          <p:nvPr/>
        </p:nvSpPr>
        <p:spPr>
          <a:xfrm>
            <a:off x="4549453" y="4038711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A065EF3F-5C0B-8658-6D5E-2DA56C4D1EC7}"/>
              </a:ext>
            </a:extLst>
          </p:cNvPr>
          <p:cNvSpPr/>
          <p:nvPr/>
        </p:nvSpPr>
        <p:spPr>
          <a:xfrm>
            <a:off x="5391280" y="4546713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AB609E42-AD8B-4373-172A-326D40B8D8AE}"/>
              </a:ext>
            </a:extLst>
          </p:cNvPr>
          <p:cNvSpPr/>
          <p:nvPr/>
        </p:nvSpPr>
        <p:spPr>
          <a:xfrm>
            <a:off x="5376769" y="3501684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9C871D45-6EA5-5DF9-5C02-1465BCD0EC59}"/>
              </a:ext>
            </a:extLst>
          </p:cNvPr>
          <p:cNvSpPr/>
          <p:nvPr/>
        </p:nvSpPr>
        <p:spPr>
          <a:xfrm>
            <a:off x="4585740" y="3019084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BB65AF67-72D1-3DDE-2A5D-708858F85812}"/>
              </a:ext>
            </a:extLst>
          </p:cNvPr>
          <p:cNvSpPr/>
          <p:nvPr/>
        </p:nvSpPr>
        <p:spPr>
          <a:xfrm>
            <a:off x="4498653" y="1930511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8179F2E9-6818-79D4-0C03-334B14378778}"/>
              </a:ext>
            </a:extLst>
          </p:cNvPr>
          <p:cNvSpPr/>
          <p:nvPr/>
        </p:nvSpPr>
        <p:spPr>
          <a:xfrm>
            <a:off x="5340480" y="2438513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4" name="Rectángulo 63">
            <a:extLst>
              <a:ext uri="{FF2B5EF4-FFF2-40B4-BE49-F238E27FC236}">
                <a16:creationId xmlns:a16="http://schemas.microsoft.com/office/drawing/2014/main" id="{CCF4FD56-304B-600D-836F-9C4CF8C573A1}"/>
              </a:ext>
            </a:extLst>
          </p:cNvPr>
          <p:cNvSpPr/>
          <p:nvPr/>
        </p:nvSpPr>
        <p:spPr>
          <a:xfrm>
            <a:off x="5325969" y="1393484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5" name="!!Imagen 70">
            <a:extLst>
              <a:ext uri="{FF2B5EF4-FFF2-40B4-BE49-F238E27FC236}">
                <a16:creationId xmlns:a16="http://schemas.microsoft.com/office/drawing/2014/main" id="{A13CF857-19AA-066A-02A3-9443413E7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1403600" y="2492781"/>
            <a:ext cx="2559189" cy="1888750"/>
          </a:xfrm>
          <a:prstGeom prst="rect">
            <a:avLst/>
          </a:prstGeom>
        </p:spPr>
      </p:pic>
      <p:sp>
        <p:nvSpPr>
          <p:cNvPr id="66" name="Flecha: hacia arriba 65">
            <a:extLst>
              <a:ext uri="{FF2B5EF4-FFF2-40B4-BE49-F238E27FC236}">
                <a16:creationId xmlns:a16="http://schemas.microsoft.com/office/drawing/2014/main" id="{66064C10-9309-902C-0FC4-AEDA160E5B07}"/>
              </a:ext>
            </a:extLst>
          </p:cNvPr>
          <p:cNvSpPr/>
          <p:nvPr/>
        </p:nvSpPr>
        <p:spPr>
          <a:xfrm rot="10800000">
            <a:off x="3797250" y="1118998"/>
            <a:ext cx="368638" cy="5020159"/>
          </a:xfrm>
          <a:prstGeom prst="upArrow">
            <a:avLst>
              <a:gd name="adj1" fmla="val 50000"/>
              <a:gd name="adj2" fmla="val 258145"/>
            </a:avLst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3631E87C-236C-7D02-FC0C-C1A09D5B4C6B}"/>
              </a:ext>
            </a:extLst>
          </p:cNvPr>
          <p:cNvSpPr/>
          <p:nvPr/>
        </p:nvSpPr>
        <p:spPr>
          <a:xfrm>
            <a:off x="5288339" y="6544781"/>
            <a:ext cx="799784" cy="24072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YOU!</a:t>
            </a:r>
          </a:p>
        </p:txBody>
      </p:sp>
    </p:spTree>
    <p:extLst>
      <p:ext uri="{BB962C8B-B14F-4D97-AF65-F5344CB8AC3E}">
        <p14:creationId xmlns:p14="http://schemas.microsoft.com/office/powerpoint/2010/main" val="32088871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0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70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85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0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95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4" grpId="0" build="allAtOnce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D80ED66-1C13-DC09-D6EE-79711E68A86D}"/>
              </a:ext>
            </a:extLst>
          </p:cNvPr>
          <p:cNvSpPr/>
          <p:nvPr/>
        </p:nvSpPr>
        <p:spPr>
          <a:xfrm>
            <a:off x="488515" y="294865"/>
            <a:ext cx="112107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/>
              <a:t>If there aren’t 10 people above you yet</a:t>
            </a:r>
            <a:endParaRPr lang="cs-CZ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9C7655C-318C-099B-80B3-C4E53AD32462}"/>
              </a:ext>
            </a:extLst>
          </p:cNvPr>
          <p:cNvSpPr txBox="1"/>
          <p:nvPr/>
        </p:nvSpPr>
        <p:spPr>
          <a:xfrm>
            <a:off x="1644649" y="1586984"/>
            <a:ext cx="89027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dirty="0"/>
              <a:t>M</a:t>
            </a:r>
            <a:r>
              <a:rPr lang="en-US" sz="2400" dirty="0" err="1"/>
              <a:t>aybe</a:t>
            </a:r>
            <a:r>
              <a:rPr lang="en-US" sz="2400" dirty="0"/>
              <a:t> you joined very early (and that’s an advantage).</a:t>
            </a:r>
            <a:endParaRPr lang="cs-CZ" sz="2400" dirty="0"/>
          </a:p>
          <a:p>
            <a:pPr algn="ctr"/>
            <a:r>
              <a:rPr lang="cs-CZ" altLang="cs-CZ" sz="2400" dirty="0"/>
              <a:t> I</a:t>
            </a:r>
            <a:r>
              <a:rPr lang="en-US" sz="2400" dirty="0"/>
              <a:t>t can happen that the structure doesn’t yet have 10+ levels above you.</a:t>
            </a:r>
            <a:endParaRPr lang="cs-CZ" altLang="cs-CZ" sz="2400" dirty="0"/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400" dirty="0"/>
              <a:t>B</a:t>
            </a:r>
            <a:r>
              <a:rPr lang="en-US" sz="2400" dirty="0" err="1"/>
              <a:t>ut</a:t>
            </a:r>
            <a:r>
              <a:rPr lang="en-US" sz="2400" dirty="0"/>
              <a:t> it means one thing:</a:t>
            </a:r>
            <a:br>
              <a:rPr lang="cs-CZ" altLang="cs-CZ" sz="2400" dirty="0"/>
            </a:br>
            <a:r>
              <a:rPr lang="en-US" sz="2400" b="1" dirty="0"/>
              <a:t>you have a better position to build your own structure below you</a:t>
            </a:r>
            <a:endParaRPr lang="cs-CZ" altLang="cs-CZ" sz="24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7F2CA98-6539-B02D-D9A6-5864D489B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28416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18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0346D75-E9AB-DC07-EE0B-5A2B4EFFD824}"/>
              </a:ext>
            </a:extLst>
          </p:cNvPr>
          <p:cNvSpPr/>
          <p:nvPr/>
        </p:nvSpPr>
        <p:spPr>
          <a:xfrm>
            <a:off x="820149" y="828265"/>
            <a:ext cx="105516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/>
              <a:t>Do this for your people too</a:t>
            </a:r>
            <a:endParaRPr lang="cs-CZ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3017446-7650-EA6F-2B29-55307B9F0277}"/>
              </a:ext>
            </a:extLst>
          </p:cNvPr>
          <p:cNvSpPr txBox="1"/>
          <p:nvPr/>
        </p:nvSpPr>
        <p:spPr>
          <a:xfrm>
            <a:off x="1822446" y="2644170"/>
            <a:ext cx="85471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Send this principle to everyone you register:</a:t>
            </a:r>
            <a:endParaRPr lang="cs-CZ" sz="2400" dirty="0"/>
          </a:p>
          <a:p>
            <a:pPr algn="ctr"/>
            <a:r>
              <a:rPr lang="cs-CZ" sz="2400" dirty="0"/>
              <a:t>E</a:t>
            </a:r>
            <a:r>
              <a:rPr lang="en-US" sz="2400" dirty="0" err="1"/>
              <a:t>veryone</a:t>
            </a:r>
            <a:r>
              <a:rPr lang="en-US" sz="2400" dirty="0"/>
              <a:t> will want to activate support from their referrers.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cs-CZ" sz="2400" dirty="0" err="1"/>
              <a:t>Yo</a:t>
            </a:r>
            <a:r>
              <a:rPr lang="en-US" sz="2400" dirty="0" err="1"/>
              <a:t>u’ll</a:t>
            </a:r>
            <a:r>
              <a:rPr lang="en-US" sz="2400" dirty="0"/>
              <a:t> help them quickly understand the first step.</a:t>
            </a:r>
            <a:endParaRPr lang="cs-CZ" sz="2400" dirty="0">
              <a:latin typeface="Arial" panose="020B0604020202020204" pitchFamily="34" charset="0"/>
            </a:endParaRPr>
          </a:p>
          <a:p>
            <a:pPr algn="ctr"/>
            <a:r>
              <a:rPr lang="cs-CZ" sz="2400" dirty="0" err="1"/>
              <a:t>Yo</a:t>
            </a:r>
            <a:r>
              <a:rPr lang="en-US" sz="2400" dirty="0" err="1"/>
              <a:t>u’ll</a:t>
            </a:r>
            <a:r>
              <a:rPr lang="en-US" sz="2400" dirty="0"/>
              <a:t> speed up the start of your entire structure.</a:t>
            </a:r>
            <a:endParaRPr lang="cs-CZ" altLang="cs-CZ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6107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C7C46-12E4-753A-B40C-4634A094C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ECE0711-C93B-E7A5-DF4D-9DDFED19A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0356"/>
            <a:ext cx="12192000" cy="812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23161D9-757F-58B6-67F5-F810D68EE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ln>
            <a:noFill/>
          </a:ln>
          <a:effectLst>
            <a:glow rad="1778000">
              <a:schemeClr val="bg1">
                <a:alpha val="16000"/>
              </a:schemeClr>
            </a:glow>
          </a:effec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CE582627-3833-8476-B4D6-FAB4F50CC47E}"/>
              </a:ext>
            </a:extLst>
          </p:cNvPr>
          <p:cNvSpPr/>
          <p:nvPr/>
        </p:nvSpPr>
        <p:spPr>
          <a:xfrm>
            <a:off x="3248628" y="5278055"/>
            <a:ext cx="5694744" cy="11343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Thank</a:t>
            </a:r>
            <a:r>
              <a:rPr lang="cs-CZ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cs-CZ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you</a:t>
            </a:r>
            <a:r>
              <a:rPr lang="cs-CZ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903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07D5BAC-26E9-9317-986F-C7450F9B5D3B}"/>
              </a:ext>
            </a:extLst>
          </p:cNvPr>
          <p:cNvSpPr/>
          <p:nvPr/>
        </p:nvSpPr>
        <p:spPr>
          <a:xfrm>
            <a:off x="204812" y="386180"/>
            <a:ext cx="117823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/>
              <a:t>A system that also supports “downward”</a:t>
            </a:r>
            <a:endParaRPr lang="es-MX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061CD0A-B760-F860-1D18-272FCAADF91C}"/>
              </a:ext>
            </a:extLst>
          </p:cNvPr>
          <p:cNvSpPr txBox="1"/>
          <p:nvPr/>
        </p:nvSpPr>
        <p:spPr>
          <a:xfrm>
            <a:off x="2442124" y="1523300"/>
            <a:ext cx="7307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/>
              <a:t>What does membership bring you?</a:t>
            </a:r>
            <a:endParaRPr lang="cs-CZ" sz="3600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84197B3B-7D23-8EBE-DCCE-79EB72C1B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471" y="2383422"/>
            <a:ext cx="69030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/>
              <a:t>Access to benefits and opportunities in Direct Club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EA53FE2-453D-865D-B1F5-86D048223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t="34860" r="71716" b="36368"/>
          <a:stretch>
            <a:fillRect/>
          </a:stretch>
        </p:blipFill>
        <p:spPr>
          <a:xfrm>
            <a:off x="689811" y="4283242"/>
            <a:ext cx="2009274" cy="197318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B390416-D01F-E269-588C-27AC0CE74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8" t="34158" r="50430" b="37070"/>
          <a:stretch>
            <a:fillRect/>
          </a:stretch>
        </p:blipFill>
        <p:spPr>
          <a:xfrm>
            <a:off x="3566881" y="4283242"/>
            <a:ext cx="2009274" cy="197318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CC900B2-A6DC-BB54-D2F2-E410E9E0E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4" t="33859" r="30354" b="37369"/>
          <a:stretch>
            <a:fillRect/>
          </a:stretch>
        </p:blipFill>
        <p:spPr>
          <a:xfrm>
            <a:off x="6414775" y="4283242"/>
            <a:ext cx="2009274" cy="197318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6F69A48-03D6-1576-21D5-0F0728A78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30" t="35614" r="5283" b="35614"/>
          <a:stretch>
            <a:fillRect/>
          </a:stretch>
        </p:blipFill>
        <p:spPr>
          <a:xfrm>
            <a:off x="9262669" y="4283242"/>
            <a:ext cx="2210344" cy="197318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11E0AB58-FA8D-8156-A39E-8685C9B0FFC1}"/>
              </a:ext>
            </a:extLst>
          </p:cNvPr>
          <p:cNvSpPr txBox="1"/>
          <p:nvPr/>
        </p:nvSpPr>
        <p:spPr>
          <a:xfrm>
            <a:off x="2779257" y="2871667"/>
            <a:ext cx="66334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/>
              <a:t>The potential to improve your household budget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97F7B68-58A2-5D86-3493-54CAD6FCD067}"/>
              </a:ext>
            </a:extLst>
          </p:cNvPr>
          <p:cNvSpPr txBox="1"/>
          <p:nvPr/>
        </p:nvSpPr>
        <p:spPr>
          <a:xfrm>
            <a:off x="2005618" y="3359912"/>
            <a:ext cx="88183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/>
              <a:t>Gradual familiarization with the system of bonuses and support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CEDED3C-8D57-3378-00EA-B41FDF473140}"/>
              </a:ext>
            </a:extLst>
          </p:cNvPr>
          <p:cNvSpPr txBox="1"/>
          <p:nvPr/>
        </p:nvSpPr>
        <p:spPr>
          <a:xfrm>
            <a:off x="2367407" y="3848157"/>
            <a:ext cx="80947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/>
              <a:t>Support through webinars, workshops, and training sessions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65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build="allAtOnce"/>
      <p:bldP spid="14" grpId="0"/>
      <p:bldP spid="16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A59FD26-DBDD-DA97-D745-6CE4DA130422}"/>
              </a:ext>
            </a:extLst>
          </p:cNvPr>
          <p:cNvSpPr/>
          <p:nvPr/>
        </p:nvSpPr>
        <p:spPr>
          <a:xfrm>
            <a:off x="3109444" y="398212"/>
            <a:ext cx="59731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/>
              <a:t>How is it elsewhere?</a:t>
            </a:r>
            <a:endParaRPr lang="es-MX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BED5C98-809A-20DC-CB52-7114A2FCC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5891" y="1519738"/>
            <a:ext cx="77999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/>
              <a:t>A bonus is created only after your activity (purchase/order).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5974687-3029-BA67-EE22-4F8EF8AF9B40}"/>
              </a:ext>
            </a:extLst>
          </p:cNvPr>
          <p:cNvSpPr txBox="1"/>
          <p:nvPr/>
        </p:nvSpPr>
        <p:spPr>
          <a:xfrm>
            <a:off x="2245891" y="2179599"/>
            <a:ext cx="80001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/>
              <a:t>And/or after the activity of people in the structure below you.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ED8BC23-305F-9EA4-E9B7-2B69000092B0}"/>
              </a:ext>
            </a:extLst>
          </p:cNvPr>
          <p:cNvSpPr txBox="1"/>
          <p:nvPr/>
        </p:nvSpPr>
        <p:spPr>
          <a:xfrm>
            <a:off x="2786619" y="2890495"/>
            <a:ext cx="67185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/>
              <a:t>So: the reward typically “grows from the bottom.”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5CD528E-47BF-2F89-C30D-1A633E77C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9" t="32100" r="27380" b="10936"/>
          <a:stretch>
            <a:fillRect/>
          </a:stretch>
        </p:blipFill>
        <p:spPr>
          <a:xfrm>
            <a:off x="4142626" y="3426062"/>
            <a:ext cx="3906748" cy="336581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50DD5AE-22DE-0BE9-7FEA-399461AA3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6095995" y="4625200"/>
            <a:ext cx="745462" cy="55017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AA9D4EA-6E09-5B15-F051-B64BF60F4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6253593" y="4375969"/>
            <a:ext cx="745462" cy="55017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C14EAEC-64C1-B197-745E-E3C97F4AF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6411191" y="4637232"/>
            <a:ext cx="745462" cy="55017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955B625-F624-6EC7-0AFB-218EA7018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6661228" y="5373981"/>
            <a:ext cx="745462" cy="550171"/>
          </a:xfrm>
          <a:prstGeom prst="rect">
            <a:avLst/>
          </a:prstGeom>
        </p:spPr>
      </p:pic>
      <p:pic>
        <p:nvPicPr>
          <p:cNvPr id="17" name="Gráfico 16" descr="Shopping cart con relleno sólido">
            <a:extLst>
              <a:ext uri="{FF2B5EF4-FFF2-40B4-BE49-F238E27FC236}">
                <a16:creationId xmlns:a16="http://schemas.microsoft.com/office/drawing/2014/main" id="{D43FEF56-A6F4-E3B6-6CE6-DDCC15ED0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11700" y="6154201"/>
            <a:ext cx="637674" cy="637674"/>
          </a:xfrm>
          <a:prstGeom prst="rect">
            <a:avLst/>
          </a:prstGeom>
        </p:spPr>
      </p:pic>
      <p:pic>
        <p:nvPicPr>
          <p:cNvPr id="18" name="Gráfico 17" descr="Shopping cart con relleno sólido">
            <a:extLst>
              <a:ext uri="{FF2B5EF4-FFF2-40B4-BE49-F238E27FC236}">
                <a16:creationId xmlns:a16="http://schemas.microsoft.com/office/drawing/2014/main" id="{F7DA45A5-8876-3E65-A97B-B55C74B28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96429" y="6148185"/>
            <a:ext cx="637674" cy="637674"/>
          </a:xfrm>
          <a:prstGeom prst="rect">
            <a:avLst/>
          </a:prstGeom>
        </p:spPr>
      </p:pic>
      <p:pic>
        <p:nvPicPr>
          <p:cNvPr id="19" name="Gráfico 18" descr="Shopping cart con relleno sólido">
            <a:extLst>
              <a:ext uri="{FF2B5EF4-FFF2-40B4-BE49-F238E27FC236}">
                <a16:creationId xmlns:a16="http://schemas.microsoft.com/office/drawing/2014/main" id="{6EE9E5BB-6998-B6A9-9B35-F3615003F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83090" y="5373981"/>
            <a:ext cx="637674" cy="637674"/>
          </a:xfrm>
          <a:prstGeom prst="rect">
            <a:avLst/>
          </a:prstGeom>
        </p:spPr>
      </p:pic>
      <p:pic>
        <p:nvPicPr>
          <p:cNvPr id="20" name="Gráfico 19" descr="Shopping cart con relleno sólido">
            <a:extLst>
              <a:ext uri="{FF2B5EF4-FFF2-40B4-BE49-F238E27FC236}">
                <a16:creationId xmlns:a16="http://schemas.microsoft.com/office/drawing/2014/main" id="{4FAD0CDB-E09C-F77E-4B1D-0B6FD4798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9562" y="5377635"/>
            <a:ext cx="637674" cy="63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85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6547506-CCEF-F7E9-CC56-293A22F039AE}"/>
              </a:ext>
            </a:extLst>
          </p:cNvPr>
          <p:cNvSpPr/>
          <p:nvPr/>
        </p:nvSpPr>
        <p:spPr>
          <a:xfrm>
            <a:off x="818146" y="326023"/>
            <a:ext cx="1055169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/>
              <a:t>With us, it’s different: support also from your referrer</a:t>
            </a:r>
            <a:endParaRPr lang="cs-CZ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cxnSp>
        <p:nvCxnSpPr>
          <p:cNvPr id="16" name="!!Conector recto 15">
            <a:extLst>
              <a:ext uri="{FF2B5EF4-FFF2-40B4-BE49-F238E27FC236}">
                <a16:creationId xmlns:a16="http://schemas.microsoft.com/office/drawing/2014/main" id="{5DA306B9-AA66-FCFC-0112-BA86A98ADD12}"/>
              </a:ext>
            </a:extLst>
          </p:cNvPr>
          <p:cNvCxnSpPr>
            <a:cxnSpLocks/>
          </p:cNvCxnSpPr>
          <p:nvPr/>
        </p:nvCxnSpPr>
        <p:spPr>
          <a:xfrm flipH="1" flipV="1">
            <a:off x="6093990" y="4598737"/>
            <a:ext cx="2010" cy="8515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25F7218-6001-FBAC-3BE6-E50889C409E6}"/>
              </a:ext>
            </a:extLst>
          </p:cNvPr>
          <p:cNvSpPr txBox="1"/>
          <p:nvPr/>
        </p:nvSpPr>
        <p:spPr>
          <a:xfrm>
            <a:off x="1620928" y="2446515"/>
            <a:ext cx="89461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You can receive financial bonuses from the person who referred you.</a:t>
            </a:r>
            <a:endParaRPr lang="cs-CZ" sz="2400" dirty="0"/>
          </a:p>
        </p:txBody>
      </p:sp>
      <p:pic>
        <p:nvPicPr>
          <p:cNvPr id="22" name="!!Imagen 64">
            <a:extLst>
              <a:ext uri="{FF2B5EF4-FFF2-40B4-BE49-F238E27FC236}">
                <a16:creationId xmlns:a16="http://schemas.microsoft.com/office/drawing/2014/main" id="{0B8BFEFB-9DF7-CE13-B9F5-A964B549D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" t="2226" r="73895" b="71099"/>
          <a:stretch>
            <a:fillRect/>
          </a:stretch>
        </p:blipFill>
        <p:spPr>
          <a:xfrm>
            <a:off x="5468261" y="5173282"/>
            <a:ext cx="1130300" cy="12210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!!Imagen 65">
            <a:extLst>
              <a:ext uri="{FF2B5EF4-FFF2-40B4-BE49-F238E27FC236}">
                <a16:creationId xmlns:a16="http://schemas.microsoft.com/office/drawing/2014/main" id="{9819DAFA-4CFF-2730-050E-46870C3AC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2" t="2226" r="49826" b="71099"/>
          <a:stretch>
            <a:fillRect/>
          </a:stretch>
        </p:blipFill>
        <p:spPr>
          <a:xfrm>
            <a:off x="5494678" y="3355219"/>
            <a:ext cx="1130300" cy="12210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A21A6CC-605C-D231-4842-A4F80FFBA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6225830" y="3952218"/>
            <a:ext cx="745462" cy="55017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5C24DDB-3141-63CC-A7BE-B797ED774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6697323" y="3952217"/>
            <a:ext cx="745462" cy="55017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243A835-E9AF-C719-E5FD-512F65F441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7234973" y="3965751"/>
            <a:ext cx="745462" cy="55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11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C756C-29EE-44CF-0703-A65D715F2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D2BA879-2ABE-3262-106C-AC20AE844171}"/>
              </a:ext>
            </a:extLst>
          </p:cNvPr>
          <p:cNvSpPr/>
          <p:nvPr/>
        </p:nvSpPr>
        <p:spPr>
          <a:xfrm>
            <a:off x="818146" y="326023"/>
            <a:ext cx="1055169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/>
              <a:t>With us, it’s different: support also from your referrer</a:t>
            </a:r>
            <a:endParaRPr lang="cs-CZ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0BF3871-07AD-02B7-59EC-ACFAFF9379F7}"/>
              </a:ext>
            </a:extLst>
          </p:cNvPr>
          <p:cNvSpPr txBox="1"/>
          <p:nvPr/>
        </p:nvSpPr>
        <p:spPr>
          <a:xfrm>
            <a:off x="1776155" y="2524699"/>
            <a:ext cx="89335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You can receive financial bonuses from the person who referred you.</a:t>
            </a:r>
            <a:endParaRPr lang="cs-CZ" sz="2400" dirty="0"/>
          </a:p>
        </p:txBody>
      </p:sp>
      <p:cxnSp>
        <p:nvCxnSpPr>
          <p:cNvPr id="16" name="!!Conector recto 15">
            <a:extLst>
              <a:ext uri="{FF2B5EF4-FFF2-40B4-BE49-F238E27FC236}">
                <a16:creationId xmlns:a16="http://schemas.microsoft.com/office/drawing/2014/main" id="{D9B64EC9-D8BE-7102-A852-CB3EFB94178B}"/>
              </a:ext>
            </a:extLst>
          </p:cNvPr>
          <p:cNvCxnSpPr>
            <a:cxnSpLocks/>
          </p:cNvCxnSpPr>
          <p:nvPr/>
        </p:nvCxnSpPr>
        <p:spPr>
          <a:xfrm flipH="1" flipV="1">
            <a:off x="6093990" y="4598737"/>
            <a:ext cx="2010" cy="8515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!!Imagen 64">
            <a:extLst>
              <a:ext uri="{FF2B5EF4-FFF2-40B4-BE49-F238E27FC236}">
                <a16:creationId xmlns:a16="http://schemas.microsoft.com/office/drawing/2014/main" id="{73DB39CA-AC39-D49F-69B1-1EA7897FE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" t="2226" r="73895" b="71099"/>
          <a:stretch>
            <a:fillRect/>
          </a:stretch>
        </p:blipFill>
        <p:spPr>
          <a:xfrm>
            <a:off x="5468261" y="5173282"/>
            <a:ext cx="1130300" cy="12210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!!Imagen 65">
            <a:extLst>
              <a:ext uri="{FF2B5EF4-FFF2-40B4-BE49-F238E27FC236}">
                <a16:creationId xmlns:a16="http://schemas.microsoft.com/office/drawing/2014/main" id="{6C0F3BC9-9052-727D-BAA9-3BD4AF6BA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2" t="2226" r="49826" b="71099"/>
          <a:stretch>
            <a:fillRect/>
          </a:stretch>
        </p:blipFill>
        <p:spPr>
          <a:xfrm>
            <a:off x="5494678" y="3355219"/>
            <a:ext cx="1130300" cy="12210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027A337-5685-3DDF-BD53-9FAC53E93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6225830" y="5890803"/>
            <a:ext cx="745462" cy="55017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7A81B4B-A2F0-C7F8-2AA5-FD22A4F2A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6225830" y="3952218"/>
            <a:ext cx="745462" cy="55017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4831ED5-B26F-B7B4-61FD-C049DBB5E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6697323" y="3952217"/>
            <a:ext cx="745462" cy="55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76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F6AB7-E89D-65FB-41CB-D119982A8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!!Conector recto 15">
            <a:extLst>
              <a:ext uri="{FF2B5EF4-FFF2-40B4-BE49-F238E27FC236}">
                <a16:creationId xmlns:a16="http://schemas.microsoft.com/office/drawing/2014/main" id="{69F806AC-F688-95E2-4A21-6BF2DA23B567}"/>
              </a:ext>
            </a:extLst>
          </p:cNvPr>
          <p:cNvCxnSpPr>
            <a:cxnSpLocks/>
          </p:cNvCxnSpPr>
          <p:nvPr/>
        </p:nvCxnSpPr>
        <p:spPr>
          <a:xfrm flipH="1" flipV="1">
            <a:off x="5198411" y="5986519"/>
            <a:ext cx="222356" cy="2998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63AEAA03-623F-D693-3AC3-F875A9599631}"/>
              </a:ext>
            </a:extLst>
          </p:cNvPr>
          <p:cNvSpPr txBox="1"/>
          <p:nvPr/>
        </p:nvSpPr>
        <p:spPr>
          <a:xfrm>
            <a:off x="3555692" y="83205"/>
            <a:ext cx="5710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And even from up to 10 people above you.</a:t>
            </a:r>
            <a:endParaRPr lang="cs-CZ" sz="2400" dirty="0"/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B3040294-FD86-4ED2-8564-45641A3F4EE3}"/>
              </a:ext>
            </a:extLst>
          </p:cNvPr>
          <p:cNvCxnSpPr>
            <a:cxnSpLocks/>
          </p:cNvCxnSpPr>
          <p:nvPr/>
        </p:nvCxnSpPr>
        <p:spPr>
          <a:xfrm flipH="1" flipV="1">
            <a:off x="5041369" y="1648246"/>
            <a:ext cx="427420" cy="1902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458CC4AF-BD59-38C2-F0ED-0851D52420BA}"/>
              </a:ext>
            </a:extLst>
          </p:cNvPr>
          <p:cNvCxnSpPr>
            <a:cxnSpLocks/>
          </p:cNvCxnSpPr>
          <p:nvPr/>
        </p:nvCxnSpPr>
        <p:spPr>
          <a:xfrm flipH="1" flipV="1">
            <a:off x="4996316" y="2794977"/>
            <a:ext cx="427420" cy="1902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93CB173F-4F35-9FC7-7B69-C53D656825DB}"/>
              </a:ext>
            </a:extLst>
          </p:cNvPr>
          <p:cNvCxnSpPr>
            <a:cxnSpLocks/>
          </p:cNvCxnSpPr>
          <p:nvPr/>
        </p:nvCxnSpPr>
        <p:spPr>
          <a:xfrm flipH="1" flipV="1">
            <a:off x="5015448" y="3882253"/>
            <a:ext cx="427420" cy="1902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9B7133BE-63B2-BC42-E423-7588642F6783}"/>
              </a:ext>
            </a:extLst>
          </p:cNvPr>
          <p:cNvCxnSpPr>
            <a:cxnSpLocks/>
          </p:cNvCxnSpPr>
          <p:nvPr/>
        </p:nvCxnSpPr>
        <p:spPr>
          <a:xfrm flipH="1" flipV="1">
            <a:off x="5068867" y="5030582"/>
            <a:ext cx="427420" cy="1902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78A2FAAB-E8A8-A2D1-8FB1-1D2258A4AF1E}"/>
              </a:ext>
            </a:extLst>
          </p:cNvPr>
          <p:cNvCxnSpPr>
            <a:cxnSpLocks/>
          </p:cNvCxnSpPr>
          <p:nvPr/>
        </p:nvCxnSpPr>
        <p:spPr>
          <a:xfrm flipV="1">
            <a:off x="4996316" y="1194639"/>
            <a:ext cx="427420" cy="1773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519FBC5A-4EA9-F885-0CE3-9F78FD59FB38}"/>
              </a:ext>
            </a:extLst>
          </p:cNvPr>
          <p:cNvCxnSpPr>
            <a:cxnSpLocks/>
          </p:cNvCxnSpPr>
          <p:nvPr/>
        </p:nvCxnSpPr>
        <p:spPr>
          <a:xfrm flipV="1">
            <a:off x="5008197" y="2238995"/>
            <a:ext cx="427420" cy="1773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E9DEE515-7CD7-913A-08F5-F811527029AC}"/>
              </a:ext>
            </a:extLst>
          </p:cNvPr>
          <p:cNvCxnSpPr>
            <a:cxnSpLocks/>
          </p:cNvCxnSpPr>
          <p:nvPr/>
        </p:nvCxnSpPr>
        <p:spPr>
          <a:xfrm flipV="1">
            <a:off x="5047623" y="3325732"/>
            <a:ext cx="427420" cy="1773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98B91F04-65DD-A0AF-A802-EE873D9634C9}"/>
              </a:ext>
            </a:extLst>
          </p:cNvPr>
          <p:cNvCxnSpPr>
            <a:cxnSpLocks/>
          </p:cNvCxnSpPr>
          <p:nvPr/>
        </p:nvCxnSpPr>
        <p:spPr>
          <a:xfrm flipV="1">
            <a:off x="5140646" y="4471750"/>
            <a:ext cx="427420" cy="1773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5" name="Conector recto 54">
            <a:extLst>
              <a:ext uri="{FF2B5EF4-FFF2-40B4-BE49-F238E27FC236}">
                <a16:creationId xmlns:a16="http://schemas.microsoft.com/office/drawing/2014/main" id="{5277B71F-DD68-6FC8-3697-AF013B39A58E}"/>
              </a:ext>
            </a:extLst>
          </p:cNvPr>
          <p:cNvCxnSpPr>
            <a:cxnSpLocks/>
          </p:cNvCxnSpPr>
          <p:nvPr/>
        </p:nvCxnSpPr>
        <p:spPr>
          <a:xfrm flipV="1">
            <a:off x="5207057" y="5583236"/>
            <a:ext cx="427420" cy="1773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7" name="Flecha: hacia arriba 56">
            <a:extLst>
              <a:ext uri="{FF2B5EF4-FFF2-40B4-BE49-F238E27FC236}">
                <a16:creationId xmlns:a16="http://schemas.microsoft.com/office/drawing/2014/main" id="{A6A622FD-3288-BC9A-B136-3768CCFFB069}"/>
              </a:ext>
            </a:extLst>
          </p:cNvPr>
          <p:cNvSpPr/>
          <p:nvPr/>
        </p:nvSpPr>
        <p:spPr>
          <a:xfrm rot="10800000">
            <a:off x="6410984" y="989197"/>
            <a:ext cx="394822" cy="5376736"/>
          </a:xfrm>
          <a:prstGeom prst="upArrow">
            <a:avLst>
              <a:gd name="adj1" fmla="val 50000"/>
              <a:gd name="adj2" fmla="val 258145"/>
            </a:avLst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4" name="!!Imagen 70">
            <a:extLst>
              <a:ext uri="{FF2B5EF4-FFF2-40B4-BE49-F238E27FC236}">
                <a16:creationId xmlns:a16="http://schemas.microsoft.com/office/drawing/2014/main" id="{D74C74C1-3246-A869-BAA3-D687D0D0F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6745136" y="2238995"/>
            <a:ext cx="2559189" cy="1888750"/>
          </a:xfrm>
          <a:prstGeom prst="rect">
            <a:avLst/>
          </a:prstGeom>
        </p:spPr>
      </p:pic>
      <p:pic>
        <p:nvPicPr>
          <p:cNvPr id="65" name="!!Imagen 64">
            <a:extLst>
              <a:ext uri="{FF2B5EF4-FFF2-40B4-BE49-F238E27FC236}">
                <a16:creationId xmlns:a16="http://schemas.microsoft.com/office/drawing/2014/main" id="{6DCF491E-457E-6EC2-E124-404A84231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" t="2226" r="73895" b="71099"/>
          <a:stretch>
            <a:fillRect/>
          </a:stretch>
        </p:blipFill>
        <p:spPr>
          <a:xfrm>
            <a:off x="5420767" y="6095031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6" name="!!Imagen 65">
            <a:extLst>
              <a:ext uri="{FF2B5EF4-FFF2-40B4-BE49-F238E27FC236}">
                <a16:creationId xmlns:a16="http://schemas.microsoft.com/office/drawing/2014/main" id="{7B40CE4B-C56F-C762-85F4-F751AE87C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2" t="2226" r="49826" b="71099"/>
          <a:stretch>
            <a:fillRect/>
          </a:stretch>
        </p:blipFill>
        <p:spPr>
          <a:xfrm>
            <a:off x="4655527" y="5528742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7" name="Imagen 66">
            <a:extLst>
              <a:ext uri="{FF2B5EF4-FFF2-40B4-BE49-F238E27FC236}">
                <a16:creationId xmlns:a16="http://schemas.microsoft.com/office/drawing/2014/main" id="{96490141-EFDD-B5DB-1973-9CA387CC3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6" t="1685" r="25542" b="71640"/>
          <a:stretch>
            <a:fillRect/>
          </a:stretch>
        </p:blipFill>
        <p:spPr>
          <a:xfrm>
            <a:off x="4584327" y="3419108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8" name="Imagen 67">
            <a:extLst>
              <a:ext uri="{FF2B5EF4-FFF2-40B4-BE49-F238E27FC236}">
                <a16:creationId xmlns:a16="http://schemas.microsoft.com/office/drawing/2014/main" id="{9E59B780-34B1-E98C-C355-24ED0B5C5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04" t="1367" r="1604" b="71958"/>
          <a:stretch>
            <a:fillRect/>
          </a:stretch>
        </p:blipFill>
        <p:spPr>
          <a:xfrm>
            <a:off x="5435617" y="3925940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3BFB85D7-DFB4-7EE9-D02E-93EC802D6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5761" r="73368" b="47564"/>
          <a:stretch>
            <a:fillRect/>
          </a:stretch>
        </p:blipFill>
        <p:spPr>
          <a:xfrm>
            <a:off x="4681253" y="4535098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C1A018CA-DA91-94B1-25D4-02749D097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2" t="25305" r="49286" b="48020"/>
          <a:stretch>
            <a:fillRect/>
          </a:stretch>
        </p:blipFill>
        <p:spPr>
          <a:xfrm>
            <a:off x="5442868" y="5102206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1" name="Imagen 70">
            <a:extLst>
              <a:ext uri="{FF2B5EF4-FFF2-40B4-BE49-F238E27FC236}">
                <a16:creationId xmlns:a16="http://schemas.microsoft.com/office/drawing/2014/main" id="{21B7F054-A1CE-B4DA-F92D-74EA66D5D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4" t="25517" r="25224" b="47808"/>
          <a:stretch>
            <a:fillRect/>
          </a:stretch>
        </p:blipFill>
        <p:spPr>
          <a:xfrm>
            <a:off x="4606785" y="1232724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2" name="Imagen 71">
            <a:extLst>
              <a:ext uri="{FF2B5EF4-FFF2-40B4-BE49-F238E27FC236}">
                <a16:creationId xmlns:a16="http://schemas.microsoft.com/office/drawing/2014/main" id="{3BA0A8C9-E4B4-BBFE-C888-3EDBB40CA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16" t="25023" r="1392" b="48302"/>
          <a:stretch>
            <a:fillRect/>
          </a:stretch>
        </p:blipFill>
        <p:spPr>
          <a:xfrm>
            <a:off x="5315603" y="1742583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3" name="Imagen 72">
            <a:extLst>
              <a:ext uri="{FF2B5EF4-FFF2-40B4-BE49-F238E27FC236}">
                <a16:creationId xmlns:a16="http://schemas.microsoft.com/office/drawing/2014/main" id="{45D2CA91-246E-C311-D90F-069C38112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t="48733" r="73378" b="24592"/>
          <a:stretch>
            <a:fillRect/>
          </a:stretch>
        </p:blipFill>
        <p:spPr>
          <a:xfrm>
            <a:off x="5377966" y="772311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4" name="Imagen 73">
            <a:extLst>
              <a:ext uri="{FF2B5EF4-FFF2-40B4-BE49-F238E27FC236}">
                <a16:creationId xmlns:a16="http://schemas.microsoft.com/office/drawing/2014/main" id="{70807197-B6B5-3B2E-E067-5E52422A1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9" t="49212" r="49539" b="24113"/>
          <a:stretch>
            <a:fillRect/>
          </a:stretch>
        </p:blipFill>
        <p:spPr>
          <a:xfrm>
            <a:off x="4589172" y="2329379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5" name="Imagen 74">
            <a:extLst>
              <a:ext uri="{FF2B5EF4-FFF2-40B4-BE49-F238E27FC236}">
                <a16:creationId xmlns:a16="http://schemas.microsoft.com/office/drawing/2014/main" id="{A50FE5B6-7C20-4454-DD2F-25183A753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7" t="49157" r="25861" b="24168"/>
          <a:stretch>
            <a:fillRect/>
          </a:stretch>
        </p:blipFill>
        <p:spPr>
          <a:xfrm>
            <a:off x="5383224" y="2843348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69541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C4A6CB6-B895-CA33-F11E-B9102375F14A}"/>
              </a:ext>
            </a:extLst>
          </p:cNvPr>
          <p:cNvSpPr/>
          <p:nvPr/>
        </p:nvSpPr>
        <p:spPr>
          <a:xfrm>
            <a:off x="818144" y="587280"/>
            <a:ext cx="105516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/>
              <a:t>Entry works by referral</a:t>
            </a:r>
            <a:endParaRPr lang="cs-CZ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45AC0091-899B-6FC8-A303-6BFE28A9C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6621" y="2828835"/>
            <a:ext cx="983474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/>
              <a:t>You become a member/partner through a referral.</a:t>
            </a:r>
            <a:endParaRPr lang="cs-CZ" sz="2400" dirty="0"/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sz="2400" dirty="0"/>
              <a:t> E</a:t>
            </a:r>
            <a:r>
              <a:rPr lang="en-US" sz="2400" dirty="0" err="1"/>
              <a:t>veryone</a:t>
            </a:r>
            <a:r>
              <a:rPr lang="en-US" sz="2400" dirty="0"/>
              <a:t> has someone above them who recommended the membership</a:t>
            </a:r>
            <a:r>
              <a:rPr lang="cs-CZ" sz="2400" dirty="0"/>
              <a:t>.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sz="2400" dirty="0"/>
              <a:t> A</a:t>
            </a:r>
            <a:r>
              <a:rPr lang="en-US" sz="2400" dirty="0" err="1"/>
              <a:t>bove</a:t>
            </a:r>
            <a:r>
              <a:rPr lang="en-US" sz="2400" dirty="0"/>
              <a:t> you, there is a direct line of referrers</a:t>
            </a:r>
            <a:r>
              <a:rPr lang="cs-CZ" sz="2400" dirty="0"/>
              <a:t>.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902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492B990-3550-65AF-5118-92857580A3D1}"/>
              </a:ext>
            </a:extLst>
          </p:cNvPr>
          <p:cNvSpPr/>
          <p:nvPr/>
        </p:nvSpPr>
        <p:spPr>
          <a:xfrm>
            <a:off x="818144" y="587280"/>
            <a:ext cx="105516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/>
              <a:t>How bonuses are passed on</a:t>
            </a:r>
            <a:endParaRPr lang="cs-CZ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6CB6853-A7DB-783D-FCB3-D41CBE24CC54}"/>
              </a:ext>
            </a:extLst>
          </p:cNvPr>
          <p:cNvSpPr txBox="1"/>
          <p:nvPr/>
        </p:nvSpPr>
        <p:spPr>
          <a:xfrm>
            <a:off x="1688905" y="210998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When a referrer earns bonuses…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8F7182A6-7D7E-11A1-E908-542B4CFA0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8905" y="3009076"/>
            <a:ext cx="881017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sz="2400" dirty="0"/>
              <a:t> T</a:t>
            </a:r>
            <a:r>
              <a:rPr lang="en-US" sz="2400" dirty="0"/>
              <a:t>hey receive a bonus for their own activities and the activities of their organization.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sz="2400" dirty="0"/>
              <a:t> T</a:t>
            </a:r>
            <a:r>
              <a:rPr lang="en-US" sz="2400" dirty="0"/>
              <a:t>hey pass on part of those bonuses to the people they referred into membership.</a:t>
            </a:r>
            <a:endParaRPr lang="cs-CZ" sz="2400" dirty="0"/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sz="2400" dirty="0"/>
              <a:t> A</a:t>
            </a:r>
            <a:r>
              <a:rPr lang="en-US" sz="2400" dirty="0" err="1"/>
              <a:t>nd</a:t>
            </a:r>
            <a:r>
              <a:rPr lang="en-US" sz="2400" dirty="0"/>
              <a:t> also further down into the structure below them (up to the 10th level).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0269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0FD9EC7-FEE8-E6E8-5E00-3407E7FB4242}"/>
              </a:ext>
            </a:extLst>
          </p:cNvPr>
          <p:cNvSpPr/>
          <p:nvPr/>
        </p:nvSpPr>
        <p:spPr>
          <a:xfrm>
            <a:off x="818144" y="587280"/>
            <a:ext cx="105516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/>
              <a:t>What do you get out of it?</a:t>
            </a:r>
            <a:endParaRPr lang="cs-CZ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0A8032DE-4AEF-083E-9114-80F0DB5F4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8498" y="1787564"/>
            <a:ext cx="937098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sz="2400" dirty="0"/>
              <a:t> </a:t>
            </a:r>
            <a:r>
              <a:rPr lang="cs-CZ" sz="2400" dirty="0" err="1"/>
              <a:t>Yo</a:t>
            </a:r>
            <a:r>
              <a:rPr lang="en-US" sz="2400" dirty="0"/>
              <a:t>u can receive financial support from people in the direct line above you.</a:t>
            </a:r>
            <a:endParaRPr lang="cs-CZ" sz="2400" dirty="0"/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sz="2400" dirty="0"/>
              <a:t>  C</a:t>
            </a:r>
            <a:r>
              <a:rPr lang="en-US" sz="2400" dirty="0" err="1"/>
              <a:t>ondition</a:t>
            </a:r>
            <a:r>
              <a:rPr lang="en-US" sz="2400" dirty="0"/>
              <a:t>: activate your entitlement with a simple step (we’ll show it right away).</a:t>
            </a:r>
            <a:endParaRPr lang="cs-CZ" sz="2400" dirty="0"/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sz="2400" dirty="0"/>
              <a:t> Y</a:t>
            </a:r>
            <a:r>
              <a:rPr lang="en-US" sz="2400" dirty="0" err="1"/>
              <a:t>ou</a:t>
            </a:r>
            <a:r>
              <a:rPr lang="en-US" sz="2400" dirty="0"/>
              <a:t> start with no pressure: Direct Club FREE membership is free.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B807E2E-1D6A-2942-243A-F178D9C4B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22" b="92090" l="9961" r="89844">
                        <a14:foregroundMark x1="50195" y1="7422" x2="50195" y2="11621"/>
                        <a14:foregroundMark x1="49316" y1="85254" x2="49316" y2="920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818" y="3715657"/>
            <a:ext cx="3142343" cy="314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36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Profundidad">
  <a:themeElements>
    <a:clrScheme name="Profundidad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Profundidad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ofundidad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TM04033923[[fn=Profundidad]]</Template>
  <TotalTime>402</TotalTime>
  <Words>594</Words>
  <Application>Microsoft Office PowerPoint</Application>
  <PresentationFormat>Širokoúhlá obrazovka</PresentationFormat>
  <Paragraphs>60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0" baseType="lpstr">
      <vt:lpstr>Arial</vt:lpstr>
      <vt:lpstr>Corbel</vt:lpstr>
      <vt:lpstr>Profundidad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Jacek Sikora</dc:creator>
  <cp:lastModifiedBy>Daniel Sikora</cp:lastModifiedBy>
  <cp:revision>7</cp:revision>
  <dcterms:created xsi:type="dcterms:W3CDTF">2026-01-07T16:30:40Z</dcterms:created>
  <dcterms:modified xsi:type="dcterms:W3CDTF">2026-01-07T23:22:40Z</dcterms:modified>
</cp:coreProperties>
</file>